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4" r:id="rId2"/>
    <p:sldId id="420" r:id="rId3"/>
    <p:sldId id="995" r:id="rId4"/>
    <p:sldId id="354" r:id="rId5"/>
    <p:sldId id="350" r:id="rId6"/>
    <p:sldId id="351" r:id="rId7"/>
    <p:sldId id="352" r:id="rId8"/>
    <p:sldId id="353" r:id="rId9"/>
    <p:sldId id="993" r:id="rId10"/>
    <p:sldId id="295" r:id="rId11"/>
    <p:sldId id="423" r:id="rId12"/>
    <p:sldId id="472" r:id="rId13"/>
    <p:sldId id="470" r:id="rId14"/>
    <p:sldId id="471" r:id="rId15"/>
    <p:sldId id="296" r:id="rId16"/>
    <p:sldId id="361" r:id="rId17"/>
    <p:sldId id="362" r:id="rId18"/>
    <p:sldId id="992" r:id="rId19"/>
    <p:sldId id="984" r:id="rId20"/>
    <p:sldId id="990" r:id="rId21"/>
    <p:sldId id="991" r:id="rId22"/>
    <p:sldId id="406" r:id="rId23"/>
    <p:sldId id="342" r:id="rId24"/>
    <p:sldId id="355" r:id="rId25"/>
    <p:sldId id="257" r:id="rId26"/>
    <p:sldId id="313" r:id="rId27"/>
    <p:sldId id="359" r:id="rId28"/>
    <p:sldId id="312" r:id="rId29"/>
    <p:sldId id="306" r:id="rId30"/>
    <p:sldId id="307" r:id="rId31"/>
    <p:sldId id="393" r:id="rId32"/>
    <p:sldId id="271" r:id="rId33"/>
    <p:sldId id="277" r:id="rId34"/>
    <p:sldId id="340" r:id="rId35"/>
    <p:sldId id="357" r:id="rId36"/>
    <p:sldId id="302" r:id="rId37"/>
    <p:sldId id="994" r:id="rId38"/>
    <p:sldId id="318" r:id="rId39"/>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DE592-34C0-4F81-981E-3ECAD82E4504}"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FE50D-7D2F-4617-AE8D-1699C9E2DE79}" type="slidenum">
              <a:rPr lang="en-US" smtClean="0"/>
              <a:t>‹#›</a:t>
            </a:fld>
            <a:endParaRPr lang="en-US"/>
          </a:p>
        </p:txBody>
      </p:sp>
    </p:spTree>
    <p:extLst>
      <p:ext uri="{BB962C8B-B14F-4D97-AF65-F5344CB8AC3E}">
        <p14:creationId xmlns:p14="http://schemas.microsoft.com/office/powerpoint/2010/main" val="389085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EA1E-A068-4412-9703-9009E46716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1FC1353C-3378-449D-83E0-9CA052EA0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E56A3F5C-D061-4BCF-AE77-E267D85A5B44}"/>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5" name="Footer Placeholder 4">
            <a:extLst>
              <a:ext uri="{FF2B5EF4-FFF2-40B4-BE49-F238E27FC236}">
                <a16:creationId xmlns:a16="http://schemas.microsoft.com/office/drawing/2014/main" id="{7DA4DCD7-4A11-4CB9-95F6-9B8945C22D2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A69006A-1FA2-4620-AF02-98BCBF0E5381}"/>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333132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1854-2A53-45A4-84EF-12F869686A16}"/>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7E7C57E2-5870-4171-9543-D425303656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02C2A02-72BD-4BCC-99AF-6B2266F30291}"/>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5" name="Footer Placeholder 4">
            <a:extLst>
              <a:ext uri="{FF2B5EF4-FFF2-40B4-BE49-F238E27FC236}">
                <a16:creationId xmlns:a16="http://schemas.microsoft.com/office/drawing/2014/main" id="{BA5EA3F9-8BCD-437A-BA01-875ED143D10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0B169EB-6877-482E-8BE8-AEA5403D8F05}"/>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371420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F1FC2-6E6B-4685-B96F-8A53D21C4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AE24F49-3646-4F91-8EFA-4186ABE5D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1C95798E-A75B-4B1A-9CB7-6639867D6B8D}"/>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5" name="Footer Placeholder 4">
            <a:extLst>
              <a:ext uri="{FF2B5EF4-FFF2-40B4-BE49-F238E27FC236}">
                <a16:creationId xmlns:a16="http://schemas.microsoft.com/office/drawing/2014/main" id="{E6A7179B-DFCE-4C7A-A754-4CC89114C25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A10FFC8-4838-4175-AC2F-A7136594E762}"/>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302709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E198-9AAA-40C0-B3F0-402B2D4B1433}"/>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B28DB3D-6F9A-49CD-94DE-D98BF3A84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A287AFE-FE20-4541-9D7D-04AD3F8CFB4F}"/>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5" name="Footer Placeholder 4">
            <a:extLst>
              <a:ext uri="{FF2B5EF4-FFF2-40B4-BE49-F238E27FC236}">
                <a16:creationId xmlns:a16="http://schemas.microsoft.com/office/drawing/2014/main" id="{1AB0EEDF-3A3B-4534-97A3-6244798D9DF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D688B70-7B25-4ECA-A5A8-D03C645815E1}"/>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241157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6EA7-71C7-433B-B2BE-46BE08CEB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AF0B46B8-388D-4961-9034-9D76985B6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2DA1C-9138-410C-AE9D-7484EEA4AF42}"/>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5" name="Footer Placeholder 4">
            <a:extLst>
              <a:ext uri="{FF2B5EF4-FFF2-40B4-BE49-F238E27FC236}">
                <a16:creationId xmlns:a16="http://schemas.microsoft.com/office/drawing/2014/main" id="{2F39E2C3-7FCB-445A-B7DE-319234EC10C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EE142CE-349B-4939-A41B-8E2D3D48711E}"/>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247214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A74F-F79A-492E-864E-E5151E58F4D9}"/>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0AACDAF3-DD6D-4958-B869-16C2D79455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4FB7A9DC-A332-4155-B1FE-FE68A313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D3E86D89-720D-47C4-917E-8E66EEFAF988}"/>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6" name="Footer Placeholder 5">
            <a:extLst>
              <a:ext uri="{FF2B5EF4-FFF2-40B4-BE49-F238E27FC236}">
                <a16:creationId xmlns:a16="http://schemas.microsoft.com/office/drawing/2014/main" id="{41CD0496-E794-485A-ADD9-A104220EACD4}"/>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57A98766-674C-4059-A320-A4B48FF67E5E}"/>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38209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A134-047F-418A-B9D6-0596B70C9789}"/>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82B92CFF-2566-40B8-A2A8-FF4B2A30C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BD815-9100-4846-BA09-414010D52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53FC56BA-0132-444E-8FEE-4A38F4FA7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E7DFB3-5BE2-4E77-B632-31A64803D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15947F56-5DB2-46E6-86FB-99004B0D93F8}"/>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8" name="Footer Placeholder 7">
            <a:extLst>
              <a:ext uri="{FF2B5EF4-FFF2-40B4-BE49-F238E27FC236}">
                <a16:creationId xmlns:a16="http://schemas.microsoft.com/office/drawing/2014/main" id="{7651A014-174E-4119-880B-9D98FCF743D2}"/>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41FB02F8-2743-4C26-9AD5-8B39E814C9FD}"/>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352341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962A-EA53-44B5-A93C-900326E43BD4}"/>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5F59E818-3223-4BE7-BD31-7CACD2623D58}"/>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4" name="Footer Placeholder 3">
            <a:extLst>
              <a:ext uri="{FF2B5EF4-FFF2-40B4-BE49-F238E27FC236}">
                <a16:creationId xmlns:a16="http://schemas.microsoft.com/office/drawing/2014/main" id="{4B5668C6-5326-4C7E-BAC4-BBCD03B93DD0}"/>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7C76E175-B96F-42AA-B133-B15EA3B171DD}"/>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236518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43924-4E65-4DFA-8ED8-92C7D0B320E5}"/>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3" name="Footer Placeholder 2">
            <a:extLst>
              <a:ext uri="{FF2B5EF4-FFF2-40B4-BE49-F238E27FC236}">
                <a16:creationId xmlns:a16="http://schemas.microsoft.com/office/drawing/2014/main" id="{94B0CEAE-E9F1-40EF-90F1-2D5D3868CA93}"/>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36FB6D62-F669-4012-8D76-804A896846F4}"/>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325509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4194-4A49-4FC7-B425-D28C615C9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DB087C5E-07F4-4E30-9EFD-FD52AC020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F93915C3-C783-42F0-B7EA-AECADC723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9E4D9-1CC1-4C38-A10E-C97C8134F469}"/>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6" name="Footer Placeholder 5">
            <a:extLst>
              <a:ext uri="{FF2B5EF4-FFF2-40B4-BE49-F238E27FC236}">
                <a16:creationId xmlns:a16="http://schemas.microsoft.com/office/drawing/2014/main" id="{F5FA694D-7C46-4A19-83FA-17683FA7B3D9}"/>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19EB9500-D5E3-4085-92C1-733A4E6F5DB1}"/>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413450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2D49-A420-45DF-A6BF-8C8EB3716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56B74B66-D30E-40B9-980E-E224BD97A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C736492D-DBF6-4971-AB78-EBA26D511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FAD9D-8F59-4C86-9419-946BC1CCDA42}"/>
              </a:ext>
            </a:extLst>
          </p:cNvPr>
          <p:cNvSpPr>
            <a:spLocks noGrp="1"/>
          </p:cNvSpPr>
          <p:nvPr>
            <p:ph type="dt" sz="half" idx="10"/>
          </p:nvPr>
        </p:nvSpPr>
        <p:spPr/>
        <p:txBody>
          <a:bodyPr/>
          <a:lstStyle/>
          <a:p>
            <a:fld id="{785569A0-B1BC-4E12-AA6B-7AB371C74DC1}" type="datetimeFigureOut">
              <a:rPr lang="en-NG" smtClean="0"/>
              <a:t>04/10/2026</a:t>
            </a:fld>
            <a:endParaRPr lang="en-NG"/>
          </a:p>
        </p:txBody>
      </p:sp>
      <p:sp>
        <p:nvSpPr>
          <p:cNvPr id="6" name="Footer Placeholder 5">
            <a:extLst>
              <a:ext uri="{FF2B5EF4-FFF2-40B4-BE49-F238E27FC236}">
                <a16:creationId xmlns:a16="http://schemas.microsoft.com/office/drawing/2014/main" id="{47D17402-6C8B-484C-A7E1-7422774FBBC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895D198-276F-466E-B7A1-B3A450C6AABD}"/>
              </a:ext>
            </a:extLst>
          </p:cNvPr>
          <p:cNvSpPr>
            <a:spLocks noGrp="1"/>
          </p:cNvSpPr>
          <p:nvPr>
            <p:ph type="sldNum" sz="quarter" idx="12"/>
          </p:nvPr>
        </p:nvSpPr>
        <p:spPr/>
        <p:txBody>
          <a:bodyPr/>
          <a:lstStyle/>
          <a:p>
            <a:fld id="{673F091D-90CB-4208-A25F-2532FF5972FA}" type="slidenum">
              <a:rPr lang="en-NG" smtClean="0"/>
              <a:t>‹#›</a:t>
            </a:fld>
            <a:endParaRPr lang="en-NG"/>
          </a:p>
        </p:txBody>
      </p:sp>
    </p:spTree>
    <p:extLst>
      <p:ext uri="{BB962C8B-B14F-4D97-AF65-F5344CB8AC3E}">
        <p14:creationId xmlns:p14="http://schemas.microsoft.com/office/powerpoint/2010/main" val="107453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3975FD-DE7F-4850-9A9B-83752F883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96C9105-212D-4F14-9AD4-75EAEB2D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BCE3AE1-B9C9-4B2F-AF7B-F44AC6D5F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569A0-B1BC-4E12-AA6B-7AB371C74DC1}" type="datetimeFigureOut">
              <a:rPr lang="en-NG" smtClean="0"/>
              <a:t>04/10/2026</a:t>
            </a:fld>
            <a:endParaRPr lang="en-NG"/>
          </a:p>
        </p:txBody>
      </p:sp>
      <p:sp>
        <p:nvSpPr>
          <p:cNvPr id="5" name="Footer Placeholder 4">
            <a:extLst>
              <a:ext uri="{FF2B5EF4-FFF2-40B4-BE49-F238E27FC236}">
                <a16:creationId xmlns:a16="http://schemas.microsoft.com/office/drawing/2014/main" id="{40650AD4-634E-4512-8F3C-B837ECA2E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27595878-253D-44F7-83F9-9F93DEC6D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F091D-90CB-4208-A25F-2532FF5972FA}" type="slidenum">
              <a:rPr lang="en-NG" smtClean="0"/>
              <a:t>‹#›</a:t>
            </a:fld>
            <a:endParaRPr lang="en-NG"/>
          </a:p>
        </p:txBody>
      </p:sp>
    </p:spTree>
    <p:extLst>
      <p:ext uri="{BB962C8B-B14F-4D97-AF65-F5344CB8AC3E}">
        <p14:creationId xmlns:p14="http://schemas.microsoft.com/office/powerpoint/2010/main" val="60846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A9AE-2CF9-41C0-8E92-913055972E82}"/>
              </a:ext>
            </a:extLst>
          </p:cNvPr>
          <p:cNvSpPr>
            <a:spLocks noGrp="1"/>
          </p:cNvSpPr>
          <p:nvPr>
            <p:ph type="ctrTitle"/>
          </p:nvPr>
        </p:nvSpPr>
        <p:spPr/>
        <p:txBody>
          <a:bodyPr>
            <a:noAutofit/>
          </a:bodyPr>
          <a:lstStyle/>
          <a:p>
            <a:r>
              <a:rPr lang="en-US" sz="4400" dirty="0"/>
              <a:t>COUNCIL RETREAT</a:t>
            </a:r>
            <a:br>
              <a:rPr lang="en-US" sz="4400" dirty="0"/>
            </a:br>
            <a:r>
              <a:rPr lang="en-US" sz="4400" dirty="0"/>
              <a:t>Theme:	A New Strategic Direction to Inspire and Reposition the Rivers State University for Excellent Outcomes</a:t>
            </a:r>
            <a:endParaRPr lang="en-NG" sz="4400" dirty="0"/>
          </a:p>
        </p:txBody>
      </p:sp>
      <p:sp>
        <p:nvSpPr>
          <p:cNvPr id="3" name="Subtitle 2">
            <a:extLst>
              <a:ext uri="{FF2B5EF4-FFF2-40B4-BE49-F238E27FC236}">
                <a16:creationId xmlns:a16="http://schemas.microsoft.com/office/drawing/2014/main" id="{7CE4D6FB-6A8C-4EFC-B861-A4AA9FC18DE3}"/>
              </a:ext>
            </a:extLst>
          </p:cNvPr>
          <p:cNvSpPr>
            <a:spLocks noGrp="1"/>
          </p:cNvSpPr>
          <p:nvPr>
            <p:ph type="subTitle" idx="1"/>
          </p:nvPr>
        </p:nvSpPr>
        <p:spPr/>
        <p:txBody>
          <a:bodyPr/>
          <a:lstStyle/>
          <a:p>
            <a:r>
              <a:rPr lang="en-US" dirty="0"/>
              <a:t>Date: 9</a:t>
            </a:r>
            <a:r>
              <a:rPr lang="en-US" baseline="30000" dirty="0"/>
              <a:t>th</a:t>
            </a:r>
            <a:r>
              <a:rPr lang="en-US" dirty="0"/>
              <a:t> to 11</a:t>
            </a:r>
            <a:r>
              <a:rPr lang="en-US" baseline="30000" dirty="0"/>
              <a:t>th</a:t>
            </a:r>
            <a:r>
              <a:rPr lang="en-US" dirty="0"/>
              <a:t> April, 2026</a:t>
            </a:r>
          </a:p>
          <a:p>
            <a:r>
              <a:rPr lang="en-US" dirty="0"/>
              <a:t>Venue: Port Harcourt</a:t>
            </a:r>
          </a:p>
          <a:p>
            <a:endParaRPr lang="en-NG" dirty="0"/>
          </a:p>
        </p:txBody>
      </p:sp>
    </p:spTree>
    <p:extLst>
      <p:ext uri="{BB962C8B-B14F-4D97-AF65-F5344CB8AC3E}">
        <p14:creationId xmlns:p14="http://schemas.microsoft.com/office/powerpoint/2010/main" val="411487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1D46-AEF2-4D46-9C7D-11640A986234}"/>
              </a:ext>
            </a:extLst>
          </p:cNvPr>
          <p:cNvSpPr>
            <a:spLocks noGrp="1"/>
          </p:cNvSpPr>
          <p:nvPr>
            <p:ph type="title"/>
          </p:nvPr>
        </p:nvSpPr>
        <p:spPr/>
        <p:txBody>
          <a:bodyPr/>
          <a:lstStyle/>
          <a:p>
            <a:r>
              <a:rPr lang="en-US" dirty="0"/>
              <a:t>What does it mean to reform. repurpose, refocus?</a:t>
            </a:r>
            <a:endParaRPr lang="en-NG" dirty="0"/>
          </a:p>
        </p:txBody>
      </p:sp>
      <p:sp>
        <p:nvSpPr>
          <p:cNvPr id="3" name="Content Placeholder 2">
            <a:extLst>
              <a:ext uri="{FF2B5EF4-FFF2-40B4-BE49-F238E27FC236}">
                <a16:creationId xmlns:a16="http://schemas.microsoft.com/office/drawing/2014/main" id="{9229D1F3-DD79-4B02-98DB-5CF1050B8DD6}"/>
              </a:ext>
            </a:extLst>
          </p:cNvPr>
          <p:cNvSpPr>
            <a:spLocks noGrp="1"/>
          </p:cNvSpPr>
          <p:nvPr>
            <p:ph idx="1"/>
          </p:nvPr>
        </p:nvSpPr>
        <p:spPr/>
        <p:txBody>
          <a:bodyPr>
            <a:normAutofit/>
          </a:bodyPr>
          <a:lstStyle/>
          <a:p>
            <a:r>
              <a:rPr lang="en-US" dirty="0">
                <a:solidFill>
                  <a:srgbClr val="EE0000"/>
                </a:solidFill>
              </a:rPr>
              <a:t>REFORM</a:t>
            </a:r>
            <a:r>
              <a:rPr lang="en-US" dirty="0"/>
              <a:t>: Improving or changing something to make it better. (Regulatory, structural, process)</a:t>
            </a:r>
          </a:p>
          <a:p>
            <a:pPr marL="514350" indent="-514350">
              <a:buFont typeface="+mj-lt"/>
              <a:buAutoNum type="arabicPeriod"/>
            </a:pPr>
            <a:r>
              <a:rPr lang="en-US" dirty="0"/>
              <a:t>Identifying issues or problems</a:t>
            </a:r>
          </a:p>
          <a:p>
            <a:pPr marL="514350" indent="-514350">
              <a:buFont typeface="+mj-lt"/>
              <a:buAutoNum type="arabicPeriod"/>
            </a:pPr>
            <a:r>
              <a:rPr lang="en-US" dirty="0"/>
              <a:t>Setting clear goals for change</a:t>
            </a:r>
          </a:p>
          <a:p>
            <a:pPr marL="514350" indent="-514350">
              <a:buFont typeface="+mj-lt"/>
              <a:buAutoNum type="arabicPeriod"/>
            </a:pPr>
            <a:r>
              <a:rPr lang="en-US" dirty="0"/>
              <a:t>Analyzing current systems or structures</a:t>
            </a:r>
          </a:p>
          <a:p>
            <a:pPr marL="514350" indent="-514350">
              <a:buFont typeface="+mj-lt"/>
              <a:buAutoNum type="arabicPeriod"/>
            </a:pPr>
            <a:r>
              <a:rPr lang="en-US" dirty="0"/>
              <a:t>Proposing and testing solutions</a:t>
            </a:r>
          </a:p>
          <a:p>
            <a:pPr marL="514350" indent="-514350">
              <a:buFont typeface="+mj-lt"/>
              <a:buAutoNum type="arabicPeriod"/>
            </a:pPr>
            <a:r>
              <a:rPr lang="en-US" dirty="0"/>
              <a:t>Implementing changes</a:t>
            </a:r>
          </a:p>
          <a:p>
            <a:pPr marL="514350" indent="-514350">
              <a:buFont typeface="+mj-lt"/>
              <a:buAutoNum type="arabicPeriod"/>
            </a:pPr>
            <a:r>
              <a:rPr lang="en-US" dirty="0"/>
              <a:t>Monitoring and evaluating outcomes</a:t>
            </a:r>
          </a:p>
        </p:txBody>
      </p:sp>
    </p:spTree>
    <p:extLst>
      <p:ext uri="{BB962C8B-B14F-4D97-AF65-F5344CB8AC3E}">
        <p14:creationId xmlns:p14="http://schemas.microsoft.com/office/powerpoint/2010/main" val="141542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E6CA-CE52-980C-286C-212948221F4E}"/>
              </a:ext>
            </a:extLst>
          </p:cNvPr>
          <p:cNvSpPr>
            <a:spLocks noGrp="1"/>
          </p:cNvSpPr>
          <p:nvPr>
            <p:ph type="title"/>
          </p:nvPr>
        </p:nvSpPr>
        <p:spPr/>
        <p:txBody>
          <a:bodyPr/>
          <a:lstStyle/>
          <a:p>
            <a:r>
              <a:rPr lang="en-US" dirty="0"/>
              <a:t>Refocus</a:t>
            </a:r>
            <a:endParaRPr lang="en-NG" dirty="0"/>
          </a:p>
        </p:txBody>
      </p:sp>
      <p:sp>
        <p:nvSpPr>
          <p:cNvPr id="3" name="Content Placeholder 2">
            <a:extLst>
              <a:ext uri="{FF2B5EF4-FFF2-40B4-BE49-F238E27FC236}">
                <a16:creationId xmlns:a16="http://schemas.microsoft.com/office/drawing/2014/main" id="{8C200F36-7ACE-E339-1AE0-A9D883EC64A1}"/>
              </a:ext>
            </a:extLst>
          </p:cNvPr>
          <p:cNvSpPr>
            <a:spLocks noGrp="1"/>
          </p:cNvSpPr>
          <p:nvPr>
            <p:ph idx="1"/>
          </p:nvPr>
        </p:nvSpPr>
        <p:spPr/>
        <p:txBody>
          <a:bodyPr>
            <a:normAutofit/>
          </a:bodyPr>
          <a:lstStyle/>
          <a:p>
            <a:pPr marL="0" indent="0">
              <a:buNone/>
            </a:pPr>
            <a:r>
              <a:rPr lang="en-US" dirty="0"/>
              <a:t>Adjust your attention to a new or different goal, priority, or direction (goals or priorities, strategies or plans, attention or energy, efforts or resources).</a:t>
            </a:r>
          </a:p>
          <a:p>
            <a:r>
              <a:rPr lang="en-US" dirty="0"/>
              <a:t>Vision and Misson</a:t>
            </a:r>
          </a:p>
          <a:p>
            <a:r>
              <a:rPr lang="en-US" dirty="0"/>
              <a:t>Technological</a:t>
            </a:r>
          </a:p>
          <a:p>
            <a:r>
              <a:rPr lang="en-US" dirty="0"/>
              <a:t>Structural</a:t>
            </a:r>
          </a:p>
          <a:p>
            <a:r>
              <a:rPr lang="en-US" dirty="0"/>
              <a:t>Operational (Systems, processes and task)</a:t>
            </a:r>
          </a:p>
          <a:p>
            <a:r>
              <a:rPr lang="en-US" dirty="0"/>
              <a:t>People change (personnel is policy)</a:t>
            </a:r>
          </a:p>
          <a:p>
            <a:pPr marL="0" indent="0">
              <a:buNone/>
            </a:pPr>
            <a:endParaRPr lang="en-US" dirty="0"/>
          </a:p>
          <a:p>
            <a:pPr marL="0" indent="0">
              <a:buNone/>
            </a:pPr>
            <a:endParaRPr lang="en-NG" dirty="0"/>
          </a:p>
        </p:txBody>
      </p:sp>
    </p:spTree>
    <p:extLst>
      <p:ext uri="{BB962C8B-B14F-4D97-AF65-F5344CB8AC3E}">
        <p14:creationId xmlns:p14="http://schemas.microsoft.com/office/powerpoint/2010/main" val="19535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F8E7-8174-3148-6A5E-597AC8BAC8DE}"/>
              </a:ext>
            </a:extLst>
          </p:cNvPr>
          <p:cNvSpPr>
            <a:spLocks noGrp="1"/>
          </p:cNvSpPr>
          <p:nvPr>
            <p:ph type="title"/>
          </p:nvPr>
        </p:nvSpPr>
        <p:spPr/>
        <p:txBody>
          <a:bodyPr/>
          <a:lstStyle/>
          <a:p>
            <a:r>
              <a:rPr lang="en-US" dirty="0"/>
              <a:t>		REPURPOSING</a:t>
            </a:r>
            <a:br>
              <a:rPr lang="en-US" dirty="0"/>
            </a:br>
            <a:r>
              <a:rPr lang="en-US" dirty="0"/>
              <a:t>Begins with university-wide facilities audit</a:t>
            </a:r>
          </a:p>
        </p:txBody>
      </p:sp>
      <p:sp>
        <p:nvSpPr>
          <p:cNvPr id="3" name="Content Placeholder 2">
            <a:extLst>
              <a:ext uri="{FF2B5EF4-FFF2-40B4-BE49-F238E27FC236}">
                <a16:creationId xmlns:a16="http://schemas.microsoft.com/office/drawing/2014/main" id="{55915253-9070-3571-2D8D-95FCD8C7301D}"/>
              </a:ext>
            </a:extLst>
          </p:cNvPr>
          <p:cNvSpPr>
            <a:spLocks noGrp="1"/>
          </p:cNvSpPr>
          <p:nvPr>
            <p:ph idx="1"/>
          </p:nvPr>
        </p:nvSpPr>
        <p:spPr/>
        <p:txBody>
          <a:bodyPr>
            <a:normAutofit fontScale="92500" lnSpcReduction="20000"/>
          </a:bodyPr>
          <a:lstStyle/>
          <a:p>
            <a:pPr marL="0" indent="0">
              <a:buNone/>
            </a:pPr>
            <a:r>
              <a:rPr lang="en-US" dirty="0"/>
              <a:t>Give something a new use of purpose, often creatively.</a:t>
            </a:r>
            <a:br>
              <a:rPr lang="en-NG" dirty="0"/>
            </a:br>
            <a:endParaRPr lang="en-US" dirty="0"/>
          </a:p>
          <a:p>
            <a:r>
              <a:rPr lang="en-US" dirty="0"/>
              <a:t>Integrating the f2f classroom with ODL/CE tutorials</a:t>
            </a:r>
          </a:p>
          <a:p>
            <a:r>
              <a:rPr lang="en-US" dirty="0"/>
              <a:t>Repurposing and rebranding old facilities:</a:t>
            </a:r>
          </a:p>
          <a:p>
            <a:pPr marL="0" indent="0">
              <a:buNone/>
            </a:pPr>
            <a:r>
              <a:rPr lang="en-US" dirty="0"/>
              <a:t>1.	Collocating facilities</a:t>
            </a:r>
          </a:p>
          <a:p>
            <a:pPr marL="514350" indent="-514350">
              <a:buAutoNum type="arabicPeriod" startAt="2"/>
            </a:pPr>
            <a:r>
              <a:rPr lang="en-US" dirty="0"/>
              <a:t>Transferring facilities</a:t>
            </a:r>
          </a:p>
          <a:p>
            <a:pPr marL="514350" indent="-514350">
              <a:buAutoNum type="arabicPeriod" startAt="2"/>
            </a:pPr>
            <a:r>
              <a:rPr lang="en-US" dirty="0"/>
              <a:t>Rebranding old facilities</a:t>
            </a:r>
          </a:p>
          <a:p>
            <a:pPr marL="514350" indent="-514350">
              <a:buAutoNum type="arabicPeriod" startAt="2"/>
            </a:pPr>
            <a:r>
              <a:rPr lang="en-US" dirty="0"/>
              <a:t>Rebranding and integrating CBT and Computer </a:t>
            </a:r>
            <a:r>
              <a:rPr lang="en-US" dirty="0" err="1"/>
              <a:t>centres</a:t>
            </a:r>
            <a:endParaRPr lang="en-US" dirty="0"/>
          </a:p>
          <a:p>
            <a:r>
              <a:rPr lang="en-US" dirty="0"/>
              <a:t>Integrating National Assets</a:t>
            </a:r>
          </a:p>
          <a:p>
            <a:r>
              <a:rPr lang="en-US" dirty="0"/>
              <a:t>Interfacing with relevant university-wide and community infrastructure</a:t>
            </a:r>
          </a:p>
          <a:p>
            <a:r>
              <a:rPr lang="en-US" dirty="0"/>
              <a:t>Developing an Action Plan</a:t>
            </a:r>
          </a:p>
        </p:txBody>
      </p:sp>
    </p:spTree>
    <p:extLst>
      <p:ext uri="{BB962C8B-B14F-4D97-AF65-F5344CB8AC3E}">
        <p14:creationId xmlns:p14="http://schemas.microsoft.com/office/powerpoint/2010/main" val="329807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7A1F-D680-77AD-0435-2BEE756695A7}"/>
              </a:ext>
            </a:extLst>
          </p:cNvPr>
          <p:cNvSpPr>
            <a:spLocks noGrp="1"/>
          </p:cNvSpPr>
          <p:nvPr>
            <p:ph type="title"/>
          </p:nvPr>
        </p:nvSpPr>
        <p:spPr/>
        <p:txBody>
          <a:bodyPr>
            <a:normAutofit/>
          </a:bodyPr>
          <a:lstStyle/>
          <a:p>
            <a:r>
              <a:rPr lang="en-US" dirty="0"/>
              <a:t>	Repurposing ODL and CE</a:t>
            </a:r>
            <a:br>
              <a:rPr lang="en-US" dirty="0"/>
            </a:br>
            <a:r>
              <a:rPr lang="en-US" sz="3200" dirty="0">
                <a:solidFill>
                  <a:srgbClr val="EE0000"/>
                </a:solidFill>
              </a:rPr>
              <a:t>ONE UNIVERSITY, ONE CENTRE MANY PROGRAMS</a:t>
            </a:r>
          </a:p>
        </p:txBody>
      </p:sp>
      <p:sp>
        <p:nvSpPr>
          <p:cNvPr id="3" name="Content Placeholder 2">
            <a:extLst>
              <a:ext uri="{FF2B5EF4-FFF2-40B4-BE49-F238E27FC236}">
                <a16:creationId xmlns:a16="http://schemas.microsoft.com/office/drawing/2014/main" id="{CF693A00-278C-7741-BF32-C6F9DA25BE6A}"/>
              </a:ext>
            </a:extLst>
          </p:cNvPr>
          <p:cNvSpPr>
            <a:spLocks noGrp="1"/>
          </p:cNvSpPr>
          <p:nvPr>
            <p:ph idx="1"/>
          </p:nvPr>
        </p:nvSpPr>
        <p:spPr/>
        <p:txBody>
          <a:bodyPr>
            <a:normAutofit lnSpcReduction="10000"/>
          </a:bodyPr>
          <a:lstStyle/>
          <a:p>
            <a:pPr marL="0" indent="0">
              <a:buNone/>
            </a:pPr>
            <a:r>
              <a:rPr lang="en-US" dirty="0"/>
              <a:t>What does the term require?</a:t>
            </a:r>
          </a:p>
          <a:p>
            <a:r>
              <a:rPr lang="en-US" dirty="0"/>
              <a:t>Modelling of ODL and CE</a:t>
            </a:r>
          </a:p>
          <a:p>
            <a:r>
              <a:rPr lang="en-US" dirty="0"/>
              <a:t>Nominal differentiation</a:t>
            </a:r>
          </a:p>
          <a:p>
            <a:r>
              <a:rPr lang="en-US" dirty="0"/>
              <a:t>Formal distinctions</a:t>
            </a:r>
          </a:p>
          <a:p>
            <a:r>
              <a:rPr lang="en-US" dirty="0"/>
              <a:t>Operational and implementation differences</a:t>
            </a:r>
          </a:p>
          <a:p>
            <a:r>
              <a:rPr lang="en-US" dirty="0"/>
              <a:t>Administrative requirements and regulatory compliance requirements</a:t>
            </a:r>
          </a:p>
          <a:p>
            <a:r>
              <a:rPr lang="en-US" dirty="0"/>
              <a:t>Matriculation requirements</a:t>
            </a:r>
          </a:p>
          <a:p>
            <a:r>
              <a:rPr lang="en-US" dirty="0"/>
              <a:t>Tutorial facilitation requirements</a:t>
            </a:r>
          </a:p>
          <a:p>
            <a:r>
              <a:rPr lang="en-US" dirty="0"/>
              <a:t>Both approaches in a technological age</a:t>
            </a:r>
          </a:p>
        </p:txBody>
      </p:sp>
    </p:spTree>
    <p:extLst>
      <p:ext uri="{BB962C8B-B14F-4D97-AF65-F5344CB8AC3E}">
        <p14:creationId xmlns:p14="http://schemas.microsoft.com/office/powerpoint/2010/main" val="26377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533E-F9F7-470C-41D5-D8C6244D26BB}"/>
              </a:ext>
            </a:extLst>
          </p:cNvPr>
          <p:cNvSpPr>
            <a:spLocks noGrp="1"/>
          </p:cNvSpPr>
          <p:nvPr>
            <p:ph type="title"/>
          </p:nvPr>
        </p:nvSpPr>
        <p:spPr/>
        <p:txBody>
          <a:bodyPr/>
          <a:lstStyle/>
          <a:p>
            <a:r>
              <a:rPr lang="en-US" dirty="0"/>
              <a:t>Improving course-to-</a:t>
            </a:r>
            <a:r>
              <a:rPr lang="en-US" dirty="0" err="1"/>
              <a:t>progam</a:t>
            </a:r>
            <a:r>
              <a:rPr lang="en-US" dirty="0"/>
              <a:t> ratio and efficiency</a:t>
            </a:r>
          </a:p>
        </p:txBody>
      </p:sp>
      <p:sp>
        <p:nvSpPr>
          <p:cNvPr id="3" name="Content Placeholder 2">
            <a:extLst>
              <a:ext uri="{FF2B5EF4-FFF2-40B4-BE49-F238E27FC236}">
                <a16:creationId xmlns:a16="http://schemas.microsoft.com/office/drawing/2014/main" id="{09C18385-2C19-535C-7D61-AC65D2DA867C}"/>
              </a:ext>
            </a:extLst>
          </p:cNvPr>
          <p:cNvSpPr>
            <a:spLocks noGrp="1"/>
          </p:cNvSpPr>
          <p:nvPr>
            <p:ph idx="1"/>
          </p:nvPr>
        </p:nvSpPr>
        <p:spPr/>
        <p:txBody>
          <a:bodyPr>
            <a:normAutofit fontScale="92500" lnSpcReduction="20000"/>
          </a:bodyPr>
          <a:lstStyle/>
          <a:p>
            <a:r>
              <a:rPr lang="en-US" dirty="0"/>
              <a:t>Program optimization</a:t>
            </a:r>
          </a:p>
          <a:p>
            <a:r>
              <a:rPr lang="en-US" dirty="0" err="1"/>
              <a:t>Progam</a:t>
            </a:r>
            <a:r>
              <a:rPr lang="en-US" dirty="0"/>
              <a:t> Nesting</a:t>
            </a:r>
          </a:p>
          <a:p>
            <a:r>
              <a:rPr lang="en-US" dirty="0"/>
              <a:t>Modularization</a:t>
            </a:r>
          </a:p>
          <a:p>
            <a:r>
              <a:rPr lang="en-US" dirty="0"/>
              <a:t>Curricula mapping</a:t>
            </a:r>
          </a:p>
          <a:p>
            <a:r>
              <a:rPr lang="en-US" dirty="0"/>
              <a:t>Aligning courses and curricula</a:t>
            </a:r>
          </a:p>
          <a:p>
            <a:r>
              <a:rPr lang="en-US" dirty="0"/>
              <a:t>Micro credentialing</a:t>
            </a:r>
          </a:p>
          <a:p>
            <a:r>
              <a:rPr lang="en-US" dirty="0"/>
              <a:t>Badging of workshops (cumulative recognition of experience and micro trainings)</a:t>
            </a:r>
          </a:p>
          <a:p>
            <a:r>
              <a:rPr lang="en-US" dirty="0"/>
              <a:t>Eliminating redundancies and overlaps</a:t>
            </a:r>
          </a:p>
          <a:p>
            <a:r>
              <a:rPr lang="en-US" dirty="0"/>
              <a:t>Eliminating transfer of inefficiencies from f2f to ODL/CE</a:t>
            </a:r>
          </a:p>
          <a:p>
            <a:r>
              <a:rPr lang="en-US" dirty="0"/>
              <a:t>Free flow of talent and learner mobility from CE-ODL and vice versa</a:t>
            </a:r>
          </a:p>
        </p:txBody>
      </p:sp>
    </p:spTree>
    <p:extLst>
      <p:ext uri="{BB962C8B-B14F-4D97-AF65-F5344CB8AC3E}">
        <p14:creationId xmlns:p14="http://schemas.microsoft.com/office/powerpoint/2010/main" val="184141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C6DF-98D1-4482-9B78-5B57CE5C7876}"/>
              </a:ext>
            </a:extLst>
          </p:cNvPr>
          <p:cNvSpPr>
            <a:spLocks noGrp="1"/>
          </p:cNvSpPr>
          <p:nvPr>
            <p:ph type="title"/>
          </p:nvPr>
        </p:nvSpPr>
        <p:spPr/>
        <p:txBody>
          <a:bodyPr/>
          <a:lstStyle/>
          <a:p>
            <a:r>
              <a:rPr lang="en-US" dirty="0"/>
              <a:t>What are expected excellent outcomes?</a:t>
            </a:r>
            <a:br>
              <a:rPr lang="en-US" dirty="0"/>
            </a:br>
            <a:r>
              <a:rPr lang="en-US" dirty="0"/>
              <a:t>		</a:t>
            </a:r>
            <a:r>
              <a:rPr lang="en-US" sz="3200" dirty="0">
                <a:solidFill>
                  <a:srgbClr val="FF0000"/>
                </a:solidFill>
              </a:rPr>
              <a:t>Benchmarking Required</a:t>
            </a:r>
            <a:endParaRPr lang="en-NG" sz="3200" dirty="0">
              <a:solidFill>
                <a:srgbClr val="FF0000"/>
              </a:solidFill>
            </a:endParaRPr>
          </a:p>
        </p:txBody>
      </p:sp>
      <p:sp>
        <p:nvSpPr>
          <p:cNvPr id="3" name="Content Placeholder 2">
            <a:extLst>
              <a:ext uri="{FF2B5EF4-FFF2-40B4-BE49-F238E27FC236}">
                <a16:creationId xmlns:a16="http://schemas.microsoft.com/office/drawing/2014/main" id="{41D80BD9-E520-4EF8-A412-7EC204BF2EFB}"/>
              </a:ext>
            </a:extLst>
          </p:cNvPr>
          <p:cNvSpPr>
            <a:spLocks noGrp="1"/>
          </p:cNvSpPr>
          <p:nvPr>
            <p:ph idx="1"/>
          </p:nvPr>
        </p:nvSpPr>
        <p:spPr/>
        <p:txBody>
          <a:bodyPr>
            <a:normAutofit fontScale="92500" lnSpcReduction="20000"/>
          </a:bodyPr>
          <a:lstStyle/>
          <a:p>
            <a:r>
              <a:rPr lang="en-US" dirty="0"/>
              <a:t>Qualitative outcomes</a:t>
            </a:r>
          </a:p>
          <a:p>
            <a:r>
              <a:rPr lang="en-US" dirty="0"/>
              <a:t>Excellent student throughput</a:t>
            </a:r>
          </a:p>
          <a:p>
            <a:r>
              <a:rPr lang="en-US" dirty="0"/>
              <a:t>Low attrition</a:t>
            </a:r>
          </a:p>
          <a:p>
            <a:r>
              <a:rPr lang="en-US" dirty="0"/>
              <a:t>Excellent learner satisfaction</a:t>
            </a:r>
          </a:p>
          <a:p>
            <a:r>
              <a:rPr lang="en-US" dirty="0"/>
              <a:t>Great and diverse program offering</a:t>
            </a:r>
          </a:p>
          <a:p>
            <a:r>
              <a:rPr lang="en-US" dirty="0"/>
              <a:t>Fantastic brand differentiation</a:t>
            </a:r>
          </a:p>
          <a:p>
            <a:r>
              <a:rPr lang="en-US" dirty="0"/>
              <a:t>Massive enrolment</a:t>
            </a:r>
          </a:p>
          <a:p>
            <a:r>
              <a:rPr lang="en-US" dirty="0"/>
              <a:t>Good financial returns for RSU</a:t>
            </a:r>
          </a:p>
          <a:p>
            <a:r>
              <a:rPr lang="en-US" dirty="0"/>
              <a:t>Parity of esteem of learners with f2f counterparts</a:t>
            </a:r>
          </a:p>
          <a:p>
            <a:r>
              <a:rPr lang="en-US" dirty="0"/>
              <a:t>Enrolment from diverse learners in Nigeria, Africa and abroad</a:t>
            </a:r>
            <a:endParaRPr lang="en-NG" dirty="0"/>
          </a:p>
        </p:txBody>
      </p:sp>
    </p:spTree>
    <p:extLst>
      <p:ext uri="{BB962C8B-B14F-4D97-AF65-F5344CB8AC3E}">
        <p14:creationId xmlns:p14="http://schemas.microsoft.com/office/powerpoint/2010/main" val="246382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72199" y="1841863"/>
            <a:ext cx="1456509" cy="407604"/>
          </a:xfrm>
          <a:prstGeom prst="rect">
            <a:avLst/>
          </a:prstGeom>
          <a:solidFill>
            <a:srgbClr val="2E4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628708" y="1841863"/>
            <a:ext cx="326571" cy="407604"/>
          </a:xfrm>
          <a:prstGeom prst="rect">
            <a:avLst/>
          </a:prstGeom>
          <a:solidFill>
            <a:srgbClr val="649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9788" y="1841863"/>
            <a:ext cx="2726372" cy="407604"/>
          </a:xfrm>
          <a:prstGeom prst="rect">
            <a:avLst/>
          </a:prstGeom>
          <a:solidFill>
            <a:srgbClr val="2E4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66159" y="1841863"/>
            <a:ext cx="326571" cy="407604"/>
          </a:xfrm>
          <a:prstGeom prst="rect">
            <a:avLst/>
          </a:prstGeom>
          <a:solidFill>
            <a:srgbClr val="649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196310"/>
            <a:ext cx="10515600" cy="1086182"/>
          </a:xfrm>
        </p:spPr>
        <p:txBody>
          <a:bodyPr>
            <a:normAutofit/>
          </a:bodyPr>
          <a:lstStyle/>
          <a:p>
            <a:pPr algn="ctr"/>
            <a:r>
              <a:rPr lang="en-US" sz="4000" b="1" dirty="0"/>
              <a:t>EMERGING REALITIES AND ISSUES</a:t>
            </a:r>
            <a:br>
              <a:rPr lang="en-US" sz="4000" dirty="0"/>
            </a:br>
            <a:r>
              <a:rPr lang="en-US" sz="2700" dirty="0"/>
              <a:t>The Old Story No Longer Works, but we have not learned the new story!</a:t>
            </a:r>
          </a:p>
        </p:txBody>
      </p:sp>
      <p:sp>
        <p:nvSpPr>
          <p:cNvPr id="3" name="Text Placeholder 2"/>
          <p:cNvSpPr>
            <a:spLocks noGrp="1"/>
          </p:cNvSpPr>
          <p:nvPr>
            <p:ph type="body" idx="1"/>
          </p:nvPr>
        </p:nvSpPr>
        <p:spPr>
          <a:xfrm>
            <a:off x="815840" y="1425555"/>
            <a:ext cx="5157787" cy="823912"/>
          </a:xfrm>
          <a:solidFill>
            <a:schemeClr val="accent5">
              <a:lumMod val="50000"/>
            </a:schemeClr>
          </a:solidFill>
        </p:spPr>
        <p:txBody>
          <a:bodyPr/>
          <a:lstStyle/>
          <a:p>
            <a:r>
              <a:rPr lang="en-US" dirty="0">
                <a:solidFill>
                  <a:schemeClr val="bg1"/>
                </a:solidFill>
              </a:rPr>
              <a:t>DISRUPTIONS and competition</a:t>
            </a:r>
          </a:p>
        </p:txBody>
      </p:sp>
      <p:sp>
        <p:nvSpPr>
          <p:cNvPr id="4" name="Content Placeholder 3"/>
          <p:cNvSpPr>
            <a:spLocks noGrp="1"/>
          </p:cNvSpPr>
          <p:nvPr>
            <p:ph sz="half" idx="2"/>
          </p:nvPr>
        </p:nvSpPr>
        <p:spPr>
          <a:xfrm>
            <a:off x="839788" y="2392531"/>
            <a:ext cx="5157787" cy="3707682"/>
          </a:xfrm>
        </p:spPr>
        <p:txBody>
          <a:bodyPr>
            <a:noAutofit/>
          </a:bodyPr>
          <a:lstStyle/>
          <a:p>
            <a:r>
              <a:rPr lang="en-US" sz="1600" b="1" dirty="0">
                <a:solidFill>
                  <a:srgbClr val="FF0000"/>
                </a:solidFill>
              </a:rPr>
              <a:t>Declining student enrolment in ODL institutions</a:t>
            </a:r>
          </a:p>
          <a:p>
            <a:r>
              <a:rPr lang="en-US" sz="1600" b="1" dirty="0">
                <a:solidFill>
                  <a:srgbClr val="FF0000"/>
                </a:solidFill>
              </a:rPr>
              <a:t>Mass movement of learners to overseas online universities</a:t>
            </a:r>
          </a:p>
          <a:p>
            <a:r>
              <a:rPr lang="en-US" sz="1600" b="1" dirty="0">
                <a:solidFill>
                  <a:srgbClr val="FF0000"/>
                </a:solidFill>
              </a:rPr>
              <a:t>New govt. policies that will demand stricter performance and accountability</a:t>
            </a:r>
          </a:p>
          <a:p>
            <a:r>
              <a:rPr lang="en-US" sz="1600" b="1" dirty="0">
                <a:solidFill>
                  <a:srgbClr val="FF0000"/>
                </a:solidFill>
              </a:rPr>
              <a:t>Funding emergency/economic recession.</a:t>
            </a:r>
          </a:p>
          <a:p>
            <a:r>
              <a:rPr lang="en-US" sz="1600" b="1" dirty="0">
                <a:solidFill>
                  <a:srgbClr val="FF0000"/>
                </a:solidFill>
              </a:rPr>
              <a:t>Rising poverty levels (affects access and equity)</a:t>
            </a:r>
          </a:p>
          <a:p>
            <a:r>
              <a:rPr lang="en-US" sz="1600" b="1" dirty="0">
                <a:solidFill>
                  <a:srgbClr val="FF0000"/>
                </a:solidFill>
              </a:rPr>
              <a:t>Demand-driven education</a:t>
            </a:r>
          </a:p>
          <a:p>
            <a:r>
              <a:rPr lang="en-US" sz="1600" b="1" dirty="0">
                <a:solidFill>
                  <a:srgbClr val="FF0000"/>
                </a:solidFill>
              </a:rPr>
              <a:t>40% cost of ODL in Nigeria is cost of inefficiencies</a:t>
            </a:r>
          </a:p>
          <a:p>
            <a:r>
              <a:rPr lang="en-US" sz="1600" b="1" dirty="0">
                <a:solidFill>
                  <a:srgbClr val="FF0000"/>
                </a:solidFill>
              </a:rPr>
              <a:t>Rising technology and data cost challenge equity and access</a:t>
            </a:r>
          </a:p>
          <a:p>
            <a:r>
              <a:rPr lang="en-US" sz="1600" b="1" dirty="0">
                <a:solidFill>
                  <a:srgbClr val="FF0000"/>
                </a:solidFill>
              </a:rPr>
              <a:t>Emerging demographics of learners who demand more for less</a:t>
            </a:r>
          </a:p>
        </p:txBody>
      </p:sp>
      <p:sp>
        <p:nvSpPr>
          <p:cNvPr id="5" name="Text Placeholder 4"/>
          <p:cNvSpPr>
            <a:spLocks noGrp="1"/>
          </p:cNvSpPr>
          <p:nvPr>
            <p:ph type="body" sz="quarter" idx="3"/>
          </p:nvPr>
        </p:nvSpPr>
        <p:spPr>
          <a:xfrm>
            <a:off x="6148252" y="1425555"/>
            <a:ext cx="5183188" cy="823912"/>
          </a:xfrm>
          <a:solidFill>
            <a:schemeClr val="accent5">
              <a:lumMod val="50000"/>
            </a:schemeClr>
          </a:solidFill>
        </p:spPr>
        <p:txBody>
          <a:bodyPr/>
          <a:lstStyle/>
          <a:p>
            <a:r>
              <a:rPr lang="en-US" dirty="0">
                <a:solidFill>
                  <a:schemeClr val="bg1"/>
                </a:solidFill>
              </a:rPr>
              <a:t>POST-COVID-19 WORLD: OPPORTUNITIES AMD THREATS</a:t>
            </a:r>
          </a:p>
        </p:txBody>
      </p:sp>
      <p:sp>
        <p:nvSpPr>
          <p:cNvPr id="6" name="Content Placeholder 5"/>
          <p:cNvSpPr>
            <a:spLocks noGrp="1"/>
          </p:cNvSpPr>
          <p:nvPr>
            <p:ph sz="quarter" idx="4"/>
          </p:nvPr>
        </p:nvSpPr>
        <p:spPr>
          <a:xfrm>
            <a:off x="6172200" y="2392531"/>
            <a:ext cx="5183188" cy="3684588"/>
          </a:xfrm>
        </p:spPr>
        <p:txBody>
          <a:bodyPr>
            <a:normAutofit fontScale="47500" lnSpcReduction="20000"/>
          </a:bodyPr>
          <a:lstStyle/>
          <a:p>
            <a:r>
              <a:rPr lang="en-US" sz="4400" dirty="0"/>
              <a:t>Compelling realities of the need for ODL</a:t>
            </a:r>
          </a:p>
          <a:p>
            <a:r>
              <a:rPr lang="en-US" sz="4400" dirty="0"/>
              <a:t>Cluttered </a:t>
            </a:r>
            <a:r>
              <a:rPr lang="en-US" sz="4400" dirty="0" err="1"/>
              <a:t>ODL</a:t>
            </a:r>
            <a:r>
              <a:rPr lang="en-US" sz="4400" dirty="0"/>
              <a:t>/Online market</a:t>
            </a:r>
          </a:p>
          <a:p>
            <a:r>
              <a:rPr lang="en-US" sz="4400" dirty="0"/>
              <a:t>Elimination of ODL Monopolies and the rigid regulatory distinctions between F2F, dual mode and Single mode ones</a:t>
            </a:r>
          </a:p>
          <a:p>
            <a:r>
              <a:rPr lang="en-US" sz="4400" dirty="0"/>
              <a:t>In an already cluttered market, private universities will become the new competition</a:t>
            </a:r>
          </a:p>
          <a:p>
            <a:r>
              <a:rPr lang="en-US" sz="4400" dirty="0">
                <a:solidFill>
                  <a:srgbClr val="0070C0"/>
                </a:solidFill>
              </a:rPr>
              <a:t>More choices of institution for students and increased pressure for improved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New tech-driven QA, performance  and governance frameworks</a:t>
            </a:r>
          </a:p>
          <a:p>
            <a:endParaRPr lang="en-US" sz="2800" dirty="0"/>
          </a:p>
          <a:p>
            <a:endParaRPr lang="en-US" dirty="0"/>
          </a:p>
        </p:txBody>
      </p:sp>
      <p:sp>
        <p:nvSpPr>
          <p:cNvPr id="7" name="Rectangle 6"/>
          <p:cNvSpPr/>
          <p:nvPr/>
        </p:nvSpPr>
        <p:spPr>
          <a:xfrm>
            <a:off x="0" y="6413864"/>
            <a:ext cx="12192000" cy="44413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46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5CD9-1683-24EA-77D1-6AB85963E987}"/>
              </a:ext>
            </a:extLst>
          </p:cNvPr>
          <p:cNvSpPr>
            <a:spLocks noGrp="1"/>
          </p:cNvSpPr>
          <p:nvPr>
            <p:ph type="title"/>
          </p:nvPr>
        </p:nvSpPr>
        <p:spPr/>
        <p:txBody>
          <a:bodyPr/>
          <a:lstStyle/>
          <a:p>
            <a:r>
              <a:rPr lang="en-US" dirty="0"/>
              <a:t>				TRENDS</a:t>
            </a:r>
            <a:endParaRPr lang="en-NG" dirty="0"/>
          </a:p>
        </p:txBody>
      </p:sp>
      <p:sp>
        <p:nvSpPr>
          <p:cNvPr id="3" name="Content Placeholder 2">
            <a:extLst>
              <a:ext uri="{FF2B5EF4-FFF2-40B4-BE49-F238E27FC236}">
                <a16:creationId xmlns:a16="http://schemas.microsoft.com/office/drawing/2014/main" id="{CB18920D-8537-1773-0C30-8C4A40356BE7}"/>
              </a:ext>
            </a:extLst>
          </p:cNvPr>
          <p:cNvSpPr>
            <a:spLocks noGrp="1"/>
          </p:cNvSpPr>
          <p:nvPr>
            <p:ph idx="1"/>
          </p:nvPr>
        </p:nvSpPr>
        <p:spPr/>
        <p:txBody>
          <a:bodyPr>
            <a:normAutofit fontScale="62500" lnSpcReduction="20000"/>
          </a:bodyPr>
          <a:lstStyle/>
          <a:p>
            <a:r>
              <a:rPr lang="en-US" dirty="0"/>
              <a:t>Declining student enrolment in ODL institutions</a:t>
            </a:r>
          </a:p>
          <a:p>
            <a:r>
              <a:rPr lang="en-US" dirty="0"/>
              <a:t>New approved ODL </a:t>
            </a:r>
            <a:r>
              <a:rPr lang="en-US" dirty="0" err="1"/>
              <a:t>Cntres</a:t>
            </a:r>
            <a:endParaRPr lang="en-US" dirty="0"/>
          </a:p>
          <a:p>
            <a:r>
              <a:rPr lang="en-US" dirty="0"/>
              <a:t>Massive student mobility online</a:t>
            </a:r>
          </a:p>
          <a:p>
            <a:r>
              <a:rPr lang="en-US" dirty="0"/>
              <a:t>MOOC worth $</a:t>
            </a:r>
            <a:r>
              <a:rPr lang="en-US" dirty="0" err="1"/>
              <a:t>25b</a:t>
            </a:r>
            <a:r>
              <a:rPr lang="en-US" dirty="0"/>
              <a:t> in 2025</a:t>
            </a:r>
          </a:p>
          <a:p>
            <a:r>
              <a:rPr lang="en-US" dirty="0"/>
              <a:t>E-learning market $</a:t>
            </a:r>
            <a:r>
              <a:rPr lang="en-US" dirty="0" err="1"/>
              <a:t>325b</a:t>
            </a:r>
            <a:r>
              <a:rPr lang="en-US" dirty="0"/>
              <a:t>, 2025</a:t>
            </a:r>
          </a:p>
          <a:p>
            <a:r>
              <a:rPr lang="en-US" dirty="0"/>
              <a:t>E-learning improves income, 42%</a:t>
            </a:r>
          </a:p>
          <a:p>
            <a:r>
              <a:rPr lang="en-US" dirty="0"/>
              <a:t>OERs provide opportunities for reducing cost of content and technology</a:t>
            </a:r>
          </a:p>
          <a:p>
            <a:r>
              <a:rPr lang="en-US" dirty="0"/>
              <a:t>Technology reduces cost of training by 60%</a:t>
            </a:r>
          </a:p>
          <a:p>
            <a:r>
              <a:rPr lang="en-US" dirty="0"/>
              <a:t>40% cost of ODL in Nigeria is cost of transferred inefficiencies from f2f</a:t>
            </a:r>
          </a:p>
          <a:p>
            <a:r>
              <a:rPr lang="en-US" dirty="0"/>
              <a:t>Technology upends socioeconomic infrastructure and tumbles transaction cost</a:t>
            </a:r>
          </a:p>
          <a:p>
            <a:r>
              <a:rPr lang="en-US" dirty="0"/>
              <a:t>Now a move from products to stakeholder satisfaction</a:t>
            </a:r>
          </a:p>
          <a:p>
            <a:r>
              <a:rPr lang="en-US" dirty="0"/>
              <a:t>New management logic (</a:t>
            </a:r>
            <a:r>
              <a:rPr lang="en-US" dirty="0" err="1"/>
              <a:t>COSTIP</a:t>
            </a:r>
            <a:r>
              <a:rPr lang="en-US" dirty="0"/>
              <a:t>)</a:t>
            </a:r>
          </a:p>
          <a:p>
            <a:r>
              <a:rPr lang="en-US" dirty="0"/>
              <a:t>Nanodegrees/creative education/freedom of learning</a:t>
            </a:r>
          </a:p>
          <a:p>
            <a:endParaRPr lang="en-NG" dirty="0"/>
          </a:p>
        </p:txBody>
      </p:sp>
    </p:spTree>
    <p:extLst>
      <p:ext uri="{BB962C8B-B14F-4D97-AF65-F5344CB8AC3E}">
        <p14:creationId xmlns:p14="http://schemas.microsoft.com/office/powerpoint/2010/main" val="228123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C427A-8211-BB72-55D0-3C56310D4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4A1A1-7CF3-330B-C278-DD4B66A0B827}"/>
              </a:ext>
            </a:extLst>
          </p:cNvPr>
          <p:cNvSpPr>
            <a:spLocks noGrp="1"/>
          </p:cNvSpPr>
          <p:nvPr>
            <p:ph type="title"/>
          </p:nvPr>
        </p:nvSpPr>
        <p:spPr>
          <a:xfrm>
            <a:off x="838200" y="5556"/>
            <a:ext cx="10515600" cy="1255978"/>
          </a:xfrm>
        </p:spPr>
        <p:txBody>
          <a:bodyPr>
            <a:normAutofit/>
          </a:bodyPr>
          <a:lstStyle/>
          <a:p>
            <a:pPr algn="ctr"/>
            <a:r>
              <a:rPr lang="en-US" sz="3200" b="1" dirty="0">
                <a:solidFill>
                  <a:srgbClr val="090C5B"/>
                </a:solidFill>
              </a:rPr>
              <a:t>ADAPTATION IS KEY</a:t>
            </a:r>
            <a:endParaRPr lang="en-US" sz="3200" dirty="0">
              <a:solidFill>
                <a:srgbClr val="090C5B"/>
              </a:solidFill>
            </a:endParaRPr>
          </a:p>
        </p:txBody>
      </p:sp>
      <p:sp>
        <p:nvSpPr>
          <p:cNvPr id="3" name="Text Placeholder 2">
            <a:extLst>
              <a:ext uri="{FF2B5EF4-FFF2-40B4-BE49-F238E27FC236}">
                <a16:creationId xmlns:a16="http://schemas.microsoft.com/office/drawing/2014/main" id="{37721FAD-A569-28E5-328E-9FEE5157F253}"/>
              </a:ext>
            </a:extLst>
          </p:cNvPr>
          <p:cNvSpPr>
            <a:spLocks noGrp="1"/>
          </p:cNvSpPr>
          <p:nvPr>
            <p:ph type="body" idx="1"/>
          </p:nvPr>
        </p:nvSpPr>
        <p:spPr>
          <a:xfrm>
            <a:off x="839788" y="1388533"/>
            <a:ext cx="5157787" cy="439208"/>
          </a:xfrm>
        </p:spPr>
        <p:txBody>
          <a:bodyPr anchor="ctr"/>
          <a:lstStyle/>
          <a:p>
            <a:r>
              <a:rPr lang="en-US" dirty="0">
                <a:latin typeface="+mj-lt"/>
              </a:rPr>
              <a:t>TRENDS</a:t>
            </a:r>
          </a:p>
        </p:txBody>
      </p:sp>
      <p:sp>
        <p:nvSpPr>
          <p:cNvPr id="4" name="Content Placeholder 3">
            <a:extLst>
              <a:ext uri="{FF2B5EF4-FFF2-40B4-BE49-F238E27FC236}">
                <a16:creationId xmlns:a16="http://schemas.microsoft.com/office/drawing/2014/main" id="{D683A46B-1292-0512-16BC-519F9258779F}"/>
              </a:ext>
            </a:extLst>
          </p:cNvPr>
          <p:cNvSpPr>
            <a:spLocks noGrp="1"/>
          </p:cNvSpPr>
          <p:nvPr>
            <p:ph sz="half" idx="2"/>
          </p:nvPr>
        </p:nvSpPr>
        <p:spPr>
          <a:xfrm>
            <a:off x="836612" y="1760005"/>
            <a:ext cx="4339696" cy="4429658"/>
          </a:xfrm>
        </p:spPr>
        <p:txBody>
          <a:bodyPr>
            <a:noAutofit/>
          </a:bodyPr>
          <a:lstStyle/>
          <a:p>
            <a:pPr>
              <a:lnSpc>
                <a:spcPct val="100000"/>
              </a:lnSpc>
            </a:pPr>
            <a:r>
              <a:rPr lang="en-US" sz="1600" dirty="0">
                <a:latin typeface="+mj-lt"/>
              </a:rPr>
              <a:t>Massive student mobility online</a:t>
            </a:r>
          </a:p>
          <a:p>
            <a:pPr>
              <a:lnSpc>
                <a:spcPct val="100000"/>
              </a:lnSpc>
            </a:pPr>
            <a:r>
              <a:rPr lang="en-US" sz="1600" dirty="0">
                <a:latin typeface="+mj-lt"/>
              </a:rPr>
              <a:t>MOOC worth $25b in 2025</a:t>
            </a:r>
          </a:p>
          <a:p>
            <a:pPr>
              <a:lnSpc>
                <a:spcPct val="100000"/>
              </a:lnSpc>
            </a:pPr>
            <a:r>
              <a:rPr lang="en-US" sz="1600" dirty="0">
                <a:latin typeface="+mj-lt"/>
              </a:rPr>
              <a:t>E-learning market $325b, 2025</a:t>
            </a:r>
          </a:p>
          <a:p>
            <a:pPr>
              <a:lnSpc>
                <a:spcPct val="100000"/>
              </a:lnSpc>
            </a:pPr>
            <a:r>
              <a:rPr lang="en-US" sz="1600" dirty="0">
                <a:latin typeface="+mj-lt"/>
              </a:rPr>
              <a:t>E-learning improves income by 42%</a:t>
            </a:r>
          </a:p>
          <a:p>
            <a:pPr>
              <a:lnSpc>
                <a:spcPct val="100000"/>
              </a:lnSpc>
            </a:pPr>
            <a:r>
              <a:rPr lang="en-US" sz="1600" dirty="0">
                <a:latin typeface="+mj-lt"/>
              </a:rPr>
              <a:t>Reduces costs of training by 60%</a:t>
            </a:r>
          </a:p>
          <a:p>
            <a:pPr>
              <a:lnSpc>
                <a:spcPct val="100000"/>
              </a:lnSpc>
            </a:pPr>
            <a:r>
              <a:rPr lang="en-US" sz="1600" dirty="0">
                <a:latin typeface="+mj-lt"/>
              </a:rPr>
              <a:t>Digital workplace</a:t>
            </a:r>
          </a:p>
          <a:p>
            <a:pPr>
              <a:lnSpc>
                <a:spcPct val="100000"/>
              </a:lnSpc>
            </a:pPr>
            <a:r>
              <a:rPr lang="en-US" sz="1600" dirty="0">
                <a:latin typeface="+mj-lt"/>
              </a:rPr>
              <a:t>Human beings as assets, not labor/resource</a:t>
            </a:r>
          </a:p>
          <a:p>
            <a:pPr>
              <a:lnSpc>
                <a:spcPct val="100000"/>
              </a:lnSpc>
            </a:pPr>
            <a:r>
              <a:rPr lang="en-US" sz="1600" dirty="0">
                <a:latin typeface="+mj-lt"/>
              </a:rPr>
              <a:t>From products to stakeholder satisfaction</a:t>
            </a:r>
          </a:p>
          <a:p>
            <a:pPr>
              <a:lnSpc>
                <a:spcPct val="100000"/>
              </a:lnSpc>
            </a:pPr>
            <a:r>
              <a:rPr lang="en-US" sz="1600" dirty="0">
                <a:latin typeface="+mj-lt"/>
              </a:rPr>
              <a:t>Nanodegrees/creative education/freedom of learning</a:t>
            </a:r>
          </a:p>
          <a:p>
            <a:pPr>
              <a:lnSpc>
                <a:spcPct val="100000"/>
              </a:lnSpc>
            </a:pPr>
            <a:endParaRPr lang="en-US" sz="1600" dirty="0">
              <a:latin typeface="+mj-lt"/>
            </a:endParaRPr>
          </a:p>
        </p:txBody>
      </p:sp>
      <p:sp>
        <p:nvSpPr>
          <p:cNvPr id="5" name="Text Placeholder 4">
            <a:extLst>
              <a:ext uri="{FF2B5EF4-FFF2-40B4-BE49-F238E27FC236}">
                <a16:creationId xmlns:a16="http://schemas.microsoft.com/office/drawing/2014/main" id="{06379A38-7785-4A42-F0DD-BDB8D87F91B8}"/>
              </a:ext>
            </a:extLst>
          </p:cNvPr>
          <p:cNvSpPr>
            <a:spLocks noGrp="1"/>
          </p:cNvSpPr>
          <p:nvPr>
            <p:ph type="body" sz="quarter" idx="3"/>
          </p:nvPr>
        </p:nvSpPr>
        <p:spPr>
          <a:xfrm>
            <a:off x="5249333" y="1388533"/>
            <a:ext cx="6106055" cy="439208"/>
          </a:xfrm>
        </p:spPr>
        <p:txBody>
          <a:bodyPr anchor="ctr"/>
          <a:lstStyle/>
          <a:p>
            <a:r>
              <a:rPr lang="en-US" dirty="0">
                <a:latin typeface="+mj-lt"/>
              </a:rPr>
              <a:t>IMPLICATIONS</a:t>
            </a:r>
          </a:p>
        </p:txBody>
      </p:sp>
      <p:sp>
        <p:nvSpPr>
          <p:cNvPr id="6" name="Content Placeholder 5">
            <a:extLst>
              <a:ext uri="{FF2B5EF4-FFF2-40B4-BE49-F238E27FC236}">
                <a16:creationId xmlns:a16="http://schemas.microsoft.com/office/drawing/2014/main" id="{9DFE53AA-0E9B-3D1C-9AF7-00EBE8E8844E}"/>
              </a:ext>
            </a:extLst>
          </p:cNvPr>
          <p:cNvSpPr>
            <a:spLocks noGrp="1"/>
          </p:cNvSpPr>
          <p:nvPr>
            <p:ph sz="quarter" idx="4"/>
          </p:nvPr>
        </p:nvSpPr>
        <p:spPr>
          <a:xfrm>
            <a:off x="5176309" y="1760005"/>
            <a:ext cx="5872691" cy="4429658"/>
          </a:xfrm>
        </p:spPr>
        <p:txBody>
          <a:bodyPr>
            <a:noAutofit/>
          </a:bodyPr>
          <a:lstStyle/>
          <a:p>
            <a:pPr>
              <a:lnSpc>
                <a:spcPct val="100000"/>
              </a:lnSpc>
            </a:pPr>
            <a:r>
              <a:rPr lang="en-US" sz="1600" dirty="0">
                <a:latin typeface="+mj-lt"/>
              </a:rPr>
              <a:t>Competent and informed leadership</a:t>
            </a:r>
          </a:p>
          <a:p>
            <a:pPr>
              <a:lnSpc>
                <a:spcPct val="100000"/>
              </a:lnSpc>
            </a:pPr>
            <a:r>
              <a:rPr lang="en-US" sz="1600" dirty="0">
                <a:latin typeface="+mj-lt"/>
              </a:rPr>
              <a:t>Nimble curricular</a:t>
            </a:r>
          </a:p>
          <a:p>
            <a:pPr>
              <a:lnSpc>
                <a:spcPct val="100000"/>
              </a:lnSpc>
            </a:pPr>
            <a:r>
              <a:rPr lang="en-US" sz="1600" dirty="0">
                <a:latin typeface="+mj-lt"/>
              </a:rPr>
              <a:t>Humanistic management based on team and trust</a:t>
            </a:r>
          </a:p>
          <a:p>
            <a:pPr>
              <a:lnSpc>
                <a:spcPct val="100000"/>
              </a:lnSpc>
            </a:pPr>
            <a:r>
              <a:rPr lang="en-US" sz="1600" dirty="0">
                <a:latin typeface="+mj-lt"/>
              </a:rPr>
              <a:t>New management logic (COSTIP)</a:t>
            </a:r>
          </a:p>
          <a:p>
            <a:pPr>
              <a:lnSpc>
                <a:spcPct val="100000"/>
              </a:lnSpc>
            </a:pPr>
            <a:r>
              <a:rPr lang="en-US" sz="1600" dirty="0">
                <a:latin typeface="+mj-lt"/>
              </a:rPr>
              <a:t>Demand driven programs</a:t>
            </a:r>
          </a:p>
          <a:p>
            <a:pPr>
              <a:lnSpc>
                <a:spcPct val="100000"/>
              </a:lnSpc>
            </a:pPr>
            <a:r>
              <a:rPr lang="en-US" sz="1600" dirty="0">
                <a:latin typeface="+mj-lt"/>
              </a:rPr>
              <a:t>Revamping executive intelligence</a:t>
            </a:r>
          </a:p>
          <a:p>
            <a:pPr>
              <a:lnSpc>
                <a:spcPct val="100000"/>
              </a:lnSpc>
            </a:pPr>
            <a:r>
              <a:rPr lang="en-US" sz="1600" dirty="0">
                <a:latin typeface="+mj-lt"/>
              </a:rPr>
              <a:t>Benchmarking, </a:t>
            </a:r>
          </a:p>
          <a:p>
            <a:pPr>
              <a:lnSpc>
                <a:spcPct val="100000"/>
              </a:lnSpc>
            </a:pPr>
            <a:r>
              <a:rPr lang="en-US" sz="1600" dirty="0">
                <a:latin typeface="+mj-lt"/>
              </a:rPr>
              <a:t>Acting globally</a:t>
            </a:r>
          </a:p>
          <a:p>
            <a:pPr>
              <a:lnSpc>
                <a:spcPct val="100000"/>
              </a:lnSpc>
            </a:pPr>
            <a:r>
              <a:rPr lang="en-US" sz="1600" dirty="0">
                <a:latin typeface="+mj-lt"/>
              </a:rPr>
              <a:t>Partnerships/community engagement frameworks</a:t>
            </a:r>
          </a:p>
          <a:p>
            <a:pPr>
              <a:lnSpc>
                <a:spcPct val="100000"/>
              </a:lnSpc>
            </a:pPr>
            <a:r>
              <a:rPr lang="en-US" sz="1600" dirty="0">
                <a:latin typeface="+mj-lt"/>
              </a:rPr>
              <a:t>Use of technology to upend infrastructure and tumble transaction cost</a:t>
            </a:r>
          </a:p>
          <a:p>
            <a:pPr>
              <a:lnSpc>
                <a:spcPct val="100000"/>
              </a:lnSpc>
            </a:pPr>
            <a:r>
              <a:rPr lang="en-US" sz="1600" dirty="0">
                <a:latin typeface="+mj-lt"/>
              </a:rPr>
              <a:t>Aligning institutional vision with behavior</a:t>
            </a:r>
          </a:p>
          <a:p>
            <a:pPr>
              <a:lnSpc>
                <a:spcPct val="100000"/>
              </a:lnSpc>
            </a:pPr>
            <a:endParaRPr lang="en-US" sz="1600" dirty="0">
              <a:latin typeface="+mj-lt"/>
            </a:endParaRPr>
          </a:p>
        </p:txBody>
      </p:sp>
    </p:spTree>
    <p:extLst>
      <p:ext uri="{BB962C8B-B14F-4D97-AF65-F5344CB8AC3E}">
        <p14:creationId xmlns:p14="http://schemas.microsoft.com/office/powerpoint/2010/main" val="133562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6811-7516-3949-4209-96F5430BE78C}"/>
              </a:ext>
            </a:extLst>
          </p:cNvPr>
          <p:cNvSpPr>
            <a:spLocks noGrp="1"/>
          </p:cNvSpPr>
          <p:nvPr>
            <p:ph type="title"/>
          </p:nvPr>
        </p:nvSpPr>
        <p:spPr>
          <a:xfrm>
            <a:off x="838200" y="0"/>
            <a:ext cx="10515600" cy="1278467"/>
          </a:xfrm>
        </p:spPr>
        <p:txBody>
          <a:bodyPr>
            <a:normAutofit fontScale="90000"/>
          </a:bodyPr>
          <a:lstStyle/>
          <a:p>
            <a:br>
              <a:rPr lang="en-US" sz="3200" b="1" dirty="0">
                <a:solidFill>
                  <a:srgbClr val="090C5B"/>
                </a:solidFill>
              </a:rPr>
            </a:br>
            <a:r>
              <a:rPr lang="en-US" sz="3200" b="1" dirty="0">
                <a:solidFill>
                  <a:srgbClr val="090C5B"/>
                </a:solidFill>
              </a:rPr>
              <a:t>7-STARS THAT MUST SHINE IN RSU ODL/CE</a:t>
            </a:r>
            <a:br>
              <a:rPr lang="en-US" sz="3200" b="1" dirty="0">
                <a:solidFill>
                  <a:srgbClr val="090C5B"/>
                </a:solidFill>
              </a:rPr>
            </a:br>
            <a:endParaRPr lang="en-US" sz="3200" b="1" dirty="0">
              <a:solidFill>
                <a:srgbClr val="090C5B"/>
              </a:solidFill>
            </a:endParaRPr>
          </a:p>
        </p:txBody>
      </p:sp>
      <p:sp>
        <p:nvSpPr>
          <p:cNvPr id="3" name="Content Placeholder 2">
            <a:extLst>
              <a:ext uri="{FF2B5EF4-FFF2-40B4-BE49-F238E27FC236}">
                <a16:creationId xmlns:a16="http://schemas.microsoft.com/office/drawing/2014/main" id="{D0B3180F-0D0F-1232-1F87-53169FA984E2}"/>
              </a:ext>
            </a:extLst>
          </p:cNvPr>
          <p:cNvSpPr>
            <a:spLocks noGrp="1"/>
          </p:cNvSpPr>
          <p:nvPr>
            <p:ph idx="1"/>
          </p:nvPr>
        </p:nvSpPr>
        <p:spPr>
          <a:xfrm>
            <a:off x="838200" y="1269997"/>
            <a:ext cx="10515600" cy="4796896"/>
          </a:xfrm>
        </p:spPr>
        <p:txBody>
          <a:bodyPr>
            <a:normAutofit fontScale="92500" lnSpcReduction="10000"/>
          </a:bodyPr>
          <a:lstStyle/>
          <a:p>
            <a:pPr marL="514350" indent="-514350">
              <a:lnSpc>
                <a:spcPct val="150000"/>
              </a:lnSpc>
              <a:buFont typeface="+mj-lt"/>
              <a:buAutoNum type="arabicPeriod"/>
            </a:pPr>
            <a:r>
              <a:rPr lang="en-US" sz="2400" dirty="0">
                <a:latin typeface="+mj-lt"/>
              </a:rPr>
              <a:t>Increase enrolment and minimize attrition</a:t>
            </a:r>
          </a:p>
          <a:p>
            <a:pPr marL="514350" indent="-514350">
              <a:lnSpc>
                <a:spcPct val="150000"/>
              </a:lnSpc>
              <a:buFont typeface="+mj-lt"/>
              <a:buAutoNum type="arabicPeriod"/>
            </a:pPr>
            <a:r>
              <a:rPr lang="en-US" sz="2400" dirty="0">
                <a:latin typeface="+mj-lt"/>
              </a:rPr>
              <a:t>Entrench quality culture</a:t>
            </a:r>
          </a:p>
          <a:p>
            <a:pPr marL="514350" indent="-514350">
              <a:lnSpc>
                <a:spcPct val="150000"/>
              </a:lnSpc>
              <a:buFont typeface="+mj-lt"/>
              <a:buAutoNum type="arabicPeriod"/>
            </a:pPr>
            <a:r>
              <a:rPr lang="en-US" sz="2400" dirty="0">
                <a:latin typeface="+mj-lt"/>
              </a:rPr>
              <a:t>Brand differentiation (in a cluttered market)</a:t>
            </a:r>
          </a:p>
          <a:p>
            <a:pPr marL="514350" indent="-514350">
              <a:lnSpc>
                <a:spcPct val="150000"/>
              </a:lnSpc>
              <a:buFont typeface="+mj-lt"/>
              <a:buAutoNum type="arabicPeriod"/>
            </a:pPr>
            <a:r>
              <a:rPr lang="en-US" sz="2400" dirty="0">
                <a:latin typeface="+mj-lt"/>
              </a:rPr>
              <a:t>Change stakeholders’ perception</a:t>
            </a:r>
          </a:p>
          <a:p>
            <a:pPr marL="514350" indent="-514350">
              <a:lnSpc>
                <a:spcPct val="150000"/>
              </a:lnSpc>
              <a:buFont typeface="+mj-lt"/>
              <a:buAutoNum type="arabicPeriod"/>
            </a:pPr>
            <a:r>
              <a:rPr lang="en-US" sz="2400" dirty="0">
                <a:latin typeface="+mj-lt"/>
              </a:rPr>
              <a:t>Performance benchmarking (KPI, KFS, Milestones)</a:t>
            </a:r>
          </a:p>
          <a:p>
            <a:pPr marL="514350" indent="-514350">
              <a:lnSpc>
                <a:spcPct val="150000"/>
              </a:lnSpc>
              <a:buFont typeface="+mj-lt"/>
              <a:buAutoNum type="arabicPeriod"/>
            </a:pPr>
            <a:r>
              <a:rPr lang="en-US" sz="2400" dirty="0">
                <a:latin typeface="+mj-lt"/>
              </a:rPr>
              <a:t>Establishing integrity footprint </a:t>
            </a:r>
          </a:p>
          <a:p>
            <a:pPr marL="514350" indent="-514350">
              <a:lnSpc>
                <a:spcPct val="150000"/>
              </a:lnSpc>
              <a:buFont typeface="+mj-lt"/>
              <a:buAutoNum type="arabicPeriod"/>
            </a:pPr>
            <a:r>
              <a:rPr lang="en-US" sz="2400" dirty="0">
                <a:latin typeface="+mj-lt"/>
              </a:rPr>
              <a:t>Expanded income streams and prudent financial management</a:t>
            </a:r>
          </a:p>
          <a:p>
            <a:pPr marL="514350" indent="-514350">
              <a:lnSpc>
                <a:spcPct val="150000"/>
              </a:lnSpc>
              <a:buFont typeface="+mj-lt"/>
              <a:buAutoNum type="arabicPeriod"/>
            </a:pPr>
            <a:r>
              <a:rPr lang="en-US" sz="2400" dirty="0">
                <a:latin typeface="+mj-lt"/>
              </a:rPr>
              <a:t>New reward and profit-sharing system with stakeholders</a:t>
            </a:r>
          </a:p>
        </p:txBody>
      </p:sp>
    </p:spTree>
    <p:extLst>
      <p:ext uri="{BB962C8B-B14F-4D97-AF65-F5344CB8AC3E}">
        <p14:creationId xmlns:p14="http://schemas.microsoft.com/office/powerpoint/2010/main" val="358999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normAutofit fontScale="90000"/>
          </a:bodyPr>
          <a:lstStyle/>
          <a:p>
            <a:r>
              <a:rPr lang="en-US" sz="4000" dirty="0"/>
              <a:t>Reforming, Refocusing and repurposing Continuing Education and Distance Learning in Rivers State University for Excellent Outcomes</a:t>
            </a:r>
            <a:br>
              <a:rPr lang="en-US" sz="4000" b="1" dirty="0"/>
            </a:br>
            <a:r>
              <a:rPr kumimoji="0" lang="en-GB" altLang="en-NG" sz="2000" b="0" i="1" u="none" strike="noStrike" kern="1200" cap="none" spc="0" normalizeH="0" baseline="0" noProof="0" dirty="0">
                <a:ln>
                  <a:noFill/>
                </a:ln>
                <a:solidFill>
                  <a:srgbClr val="FF0000"/>
                </a:solidFill>
                <a:effectLst/>
                <a:uLnTx/>
                <a:uFillTx/>
                <a:latin typeface="Calibri Light" panose="020F0302020204030204"/>
                <a:ea typeface="+mj-ea"/>
                <a:cs typeface="+mj-cs"/>
              </a:rPr>
              <a:t>We don’t see things as they are. We see them as we are</a:t>
            </a:r>
            <a:r>
              <a:rPr kumimoji="0" lang="en-GB" altLang="en-NG" sz="2000" b="0" i="1" u="none" strike="noStrike" kern="1200" cap="none" spc="0" normalizeH="0" baseline="0" noProof="0" dirty="0">
                <a:ln>
                  <a:noFill/>
                </a:ln>
                <a:solidFill>
                  <a:prstClr val="black"/>
                </a:solidFill>
                <a:effectLst/>
                <a:uLnTx/>
                <a:uFillTx/>
                <a:latin typeface="Calibri Light" panose="020F0302020204030204"/>
                <a:ea typeface="+mj-ea"/>
                <a:cs typeface="+mj-cs"/>
              </a:rPr>
              <a:t> (Anais Nin).</a:t>
            </a:r>
            <a:br>
              <a:rPr kumimoji="0" lang="en-US" altLang="en-NG" sz="2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altLang="en-NG" sz="2000" b="0" i="1" u="none" strike="noStrike" kern="1200" cap="none" spc="0" normalizeH="0" baseline="0" noProof="0" dirty="0">
                <a:ln>
                  <a:noFill/>
                </a:ln>
                <a:solidFill>
                  <a:srgbClr val="00B050"/>
                </a:solidFill>
                <a:effectLst/>
                <a:uLnTx/>
                <a:uFillTx/>
                <a:latin typeface="Calibri Light" panose="020F0302020204030204"/>
                <a:ea typeface="+mj-ea"/>
                <a:cs typeface="+mj-cs"/>
              </a:rPr>
              <a:t>All wisdom is plagiarism, only stupidity is original. Hugh Kerr).</a:t>
            </a:r>
            <a:br>
              <a:rPr kumimoji="0" lang="en-US" altLang="en-NG" sz="2000" b="0" i="0" u="none" strike="noStrike" kern="1200" cap="none" spc="0" normalizeH="0" baseline="0" noProof="0" dirty="0">
                <a:ln>
                  <a:noFill/>
                </a:ln>
                <a:solidFill>
                  <a:srgbClr val="00B050"/>
                </a:solidFill>
                <a:effectLst/>
                <a:uLnTx/>
                <a:uFillTx/>
                <a:latin typeface="Calibri Light" panose="020F0302020204030204"/>
                <a:ea typeface="+mj-ea"/>
                <a:cs typeface="+mj-cs"/>
              </a:rPr>
            </a:br>
            <a:endParaRPr lang="en-US" altLang="en-GB" b="1" dirty="0">
              <a:solidFill>
                <a:schemeClr val="accent6">
                  <a:lumMod val="75000"/>
                </a:schemeClr>
              </a:solidFill>
              <a:latin typeface="Arial Black" panose="020B0A04020102020204" charset="0"/>
              <a:cs typeface="Arial Black" panose="020B0A04020102020204" charset="0"/>
            </a:endParaRPr>
          </a:p>
        </p:txBody>
      </p:sp>
      <p:sp>
        <p:nvSpPr>
          <p:cNvPr id="3" name="Subtitle 2"/>
          <p:cNvSpPr>
            <a:spLocks noGrp="1"/>
          </p:cNvSpPr>
          <p:nvPr>
            <p:ph type="subTitle" idx="1"/>
          </p:nvPr>
        </p:nvSpPr>
        <p:spPr>
          <a:xfrm>
            <a:off x="1524000" y="3048000"/>
            <a:ext cx="9144000" cy="1511935"/>
          </a:xfrm>
        </p:spPr>
        <p:txBody>
          <a:bodyPr anchor="ctr" anchorCtr="0">
            <a:normAutofit/>
          </a:bodyPr>
          <a:lstStyle/>
          <a:p>
            <a:r>
              <a:rPr lang="en-US" altLang="en-GB" sz="3200" b="1" dirty="0"/>
              <a:t>Francis </a:t>
            </a:r>
            <a:r>
              <a:rPr lang="en-US" altLang="en-GB" sz="3200" b="1" dirty="0" err="1"/>
              <a:t>Egbokhare</a:t>
            </a:r>
            <a:endParaRPr lang="en-US" altLang="en-GB" sz="3200" b="1" dirty="0"/>
          </a:p>
          <a:p>
            <a:endParaRPr lang="en-US" altLang="en-GB" sz="3200" b="1" dirty="0"/>
          </a:p>
        </p:txBody>
      </p:sp>
      <p:pic>
        <p:nvPicPr>
          <p:cNvPr id="6" name="Picture 2" descr="F:\Movie1.gif">
            <a:extLst>
              <a:ext uri="{FF2B5EF4-FFF2-40B4-BE49-F238E27FC236}">
                <a16:creationId xmlns:a16="http://schemas.microsoft.com/office/drawing/2014/main" id="{6F5CF627-6566-E667-C431-E03E8C8B413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1676401" y="3810000"/>
            <a:ext cx="2524125" cy="2743200"/>
          </a:xfrm>
          <a:prstGeom prst="rect">
            <a:avLst/>
          </a:prstGeom>
        </p:spPr>
      </p:pic>
      <p:pic>
        <p:nvPicPr>
          <p:cNvPr id="7" name="Picture 2" descr="C:\Documents and Settings\Muyiwa Caleb\Desktop\VC stuffs\Untitled-3.tif">
            <a:extLst>
              <a:ext uri="{FF2B5EF4-FFF2-40B4-BE49-F238E27FC236}">
                <a16:creationId xmlns:a16="http://schemas.microsoft.com/office/drawing/2014/main" id="{1F58DCA4-7946-E328-64AF-BC367217E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728" y="3810000"/>
            <a:ext cx="2677659" cy="254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71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1867-5C55-7043-6B5D-57E527DFEF72}"/>
              </a:ext>
            </a:extLst>
          </p:cNvPr>
          <p:cNvSpPr>
            <a:spLocks noGrp="1"/>
          </p:cNvSpPr>
          <p:nvPr>
            <p:ph type="title"/>
          </p:nvPr>
        </p:nvSpPr>
        <p:spPr/>
        <p:txBody>
          <a:bodyPr/>
          <a:lstStyle/>
          <a:p>
            <a:r>
              <a:rPr lang="en-US" dirty="0"/>
              <a:t>14 + x Game Changers as a result of refocusing</a:t>
            </a:r>
          </a:p>
        </p:txBody>
      </p:sp>
      <p:sp>
        <p:nvSpPr>
          <p:cNvPr id="3" name="Content Placeholder 2">
            <a:extLst>
              <a:ext uri="{FF2B5EF4-FFF2-40B4-BE49-F238E27FC236}">
                <a16:creationId xmlns:a16="http://schemas.microsoft.com/office/drawing/2014/main" id="{8E76392F-3252-A873-91C9-AFC19B8E44E9}"/>
              </a:ext>
            </a:extLst>
          </p:cNvPr>
          <p:cNvSpPr>
            <a:spLocks noGrp="1"/>
          </p:cNvSpPr>
          <p:nvPr>
            <p:ph idx="1"/>
          </p:nvPr>
        </p:nvSpPr>
        <p:spPr/>
        <p:txBody>
          <a:bodyPr>
            <a:normAutofit fontScale="92500" lnSpcReduction="20000"/>
          </a:bodyPr>
          <a:lstStyle/>
          <a:p>
            <a:pPr marL="514350" indent="-514350">
              <a:buFont typeface="+mj-lt"/>
              <a:buAutoNum type="arabicParenR"/>
            </a:pPr>
            <a:r>
              <a:rPr lang="en-US" dirty="0"/>
              <a:t>Exploiting the longtail of the digital business (doing more of less); open up</a:t>
            </a:r>
          </a:p>
          <a:p>
            <a:pPr marL="514350" indent="-514350">
              <a:buFont typeface="+mj-lt"/>
              <a:buAutoNum type="arabicParenR"/>
            </a:pPr>
            <a:r>
              <a:rPr lang="en-US" dirty="0"/>
              <a:t>Reversing the capacity underutilization (through repurposing university facilities, community centers, redesignating staff to new enterprises, restructuring dead assets and eliminating sunk cost)</a:t>
            </a:r>
          </a:p>
          <a:p>
            <a:pPr marL="514350" indent="-514350">
              <a:buFont typeface="+mj-lt"/>
              <a:buAutoNum type="arabicParenR"/>
            </a:pPr>
            <a:r>
              <a:rPr lang="en-US" dirty="0"/>
              <a:t>Developing credit transfer framework (will promote inter-institutional collaboration; leverage this to make  a university open to opportunities in the digital business and e-learning</a:t>
            </a:r>
          </a:p>
          <a:p>
            <a:pPr marL="514350" indent="-514350">
              <a:buFont typeface="+mj-lt"/>
              <a:buAutoNum type="arabicParenR"/>
            </a:pPr>
            <a:r>
              <a:rPr lang="en-US" dirty="0"/>
              <a:t>Disaggregate services into respective components (making it easy to develop insourcing and outsourcing frameworks:  </a:t>
            </a:r>
          </a:p>
          <a:p>
            <a:pPr marL="514350" indent="-514350">
              <a:buFont typeface="+mj-lt"/>
              <a:buAutoNum type="arabicParenR"/>
            </a:pPr>
            <a:r>
              <a:rPr lang="en-US" dirty="0"/>
              <a:t>will also help to develop and evidence-based pricing and costing of programs and services</a:t>
            </a:r>
          </a:p>
          <a:p>
            <a:endParaRPr lang="en-US" dirty="0"/>
          </a:p>
        </p:txBody>
      </p:sp>
    </p:spTree>
    <p:extLst>
      <p:ext uri="{BB962C8B-B14F-4D97-AF65-F5344CB8AC3E}">
        <p14:creationId xmlns:p14="http://schemas.microsoft.com/office/powerpoint/2010/main" val="401524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61C5-AA9C-2B2F-FF7D-31B5F98633E0}"/>
              </a:ext>
            </a:extLst>
          </p:cNvPr>
          <p:cNvSpPr>
            <a:spLocks noGrp="1"/>
          </p:cNvSpPr>
          <p:nvPr>
            <p:ph type="title"/>
          </p:nvPr>
        </p:nvSpPr>
        <p:spPr/>
        <p:txBody>
          <a:bodyPr/>
          <a:lstStyle/>
          <a:p>
            <a:r>
              <a:rPr lang="en-US"/>
              <a:t>	14+</a:t>
            </a:r>
            <a:r>
              <a:rPr lang="en-US" dirty="0"/>
              <a:t>x Game Changers cont’d</a:t>
            </a:r>
          </a:p>
        </p:txBody>
      </p:sp>
      <p:sp>
        <p:nvSpPr>
          <p:cNvPr id="3" name="Content Placeholder 2">
            <a:extLst>
              <a:ext uri="{FF2B5EF4-FFF2-40B4-BE49-F238E27FC236}">
                <a16:creationId xmlns:a16="http://schemas.microsoft.com/office/drawing/2014/main" id="{F60243F4-CBDA-7DC4-4912-B603DF131B98}"/>
              </a:ext>
            </a:extLst>
          </p:cNvPr>
          <p:cNvSpPr>
            <a:spLocks noGrp="1"/>
          </p:cNvSpPr>
          <p:nvPr>
            <p:ph idx="1"/>
          </p:nvPr>
        </p:nvSpPr>
        <p:spPr/>
        <p:txBody>
          <a:bodyPr>
            <a:normAutofit fontScale="55000" lnSpcReduction="20000"/>
          </a:bodyPr>
          <a:lstStyle/>
          <a:p>
            <a:pPr marL="0" indent="0">
              <a:buNone/>
            </a:pPr>
            <a:r>
              <a:rPr lang="en-US" dirty="0"/>
              <a:t>7.</a:t>
            </a:r>
            <a:r>
              <a:rPr lang="en-US" sz="3400" dirty="0"/>
              <a:t> Modularization, program nesting, combined degree option, micro credentialing (will increase course-to-program ratio, reduce cost of  redundancies and overlap; spiral access/enrolment</a:t>
            </a:r>
          </a:p>
          <a:p>
            <a:pPr marL="0" indent="0">
              <a:buNone/>
            </a:pPr>
            <a:r>
              <a:rPr lang="en-US" sz="3400" dirty="0"/>
              <a:t>8. Restructure academic practices for ease of learning, collaborative agreements; facilities pooling and tutorial support services</a:t>
            </a:r>
          </a:p>
          <a:p>
            <a:pPr marL="0" indent="0">
              <a:buNone/>
            </a:pPr>
            <a:r>
              <a:rPr lang="en-US" sz="3400" dirty="0"/>
              <a:t>9. Leverage community opportunities and centers to redefine community and public service, partnerships, service-learning and alter the perception of RSU CE/ODL graduates and promote parity of esteem</a:t>
            </a:r>
          </a:p>
          <a:p>
            <a:pPr marL="0" indent="0">
              <a:buNone/>
            </a:pPr>
            <a:r>
              <a:rPr lang="en-US" sz="3400" dirty="0"/>
              <a:t>10. Annual RSU public service week nationwide in collaboration with stakeholders; well structured and executed community and public service mandates for all study centers </a:t>
            </a:r>
          </a:p>
          <a:p>
            <a:pPr marL="0" indent="0">
              <a:buNone/>
            </a:pPr>
            <a:r>
              <a:rPr lang="en-US" sz="3400" dirty="0"/>
              <a:t>11 Adapting and localizing international skills and competency frameworks (thereby removing the paywall/cost challenges &amp; opening up the economy for mass reskilling)</a:t>
            </a:r>
          </a:p>
          <a:p>
            <a:pPr marL="0" indent="0">
              <a:buNone/>
            </a:pPr>
            <a:r>
              <a:rPr lang="en-US" sz="3400" dirty="0"/>
              <a:t>12 Developing a fee payment brokerage system with RSU microfinance along same lines as </a:t>
            </a:r>
            <a:r>
              <a:rPr lang="en-US" sz="3400" b="1" i="1" dirty="0" err="1"/>
              <a:t>esusu</a:t>
            </a:r>
            <a:r>
              <a:rPr lang="en-US" sz="3400" dirty="0"/>
              <a:t> system to ensure enrolment of poor Nigerians</a:t>
            </a:r>
          </a:p>
          <a:p>
            <a:pPr marL="0" indent="0">
              <a:buNone/>
            </a:pPr>
            <a:r>
              <a:rPr lang="en-US" sz="3400" dirty="0"/>
              <a:t>13. Deploy RSU CSR-digital &amp; f2f intervention in mass literacy, (using community centers community service schemes to support out of school children and address mass failure in STEM subjects plus English)</a:t>
            </a:r>
          </a:p>
          <a:p>
            <a:pPr marL="0" indent="0">
              <a:buNone/>
            </a:pPr>
            <a:r>
              <a:rPr lang="en-US" sz="3400" dirty="0"/>
              <a:t>14. Performance benchmarking and bonus system for surpassing annual Council approved benchmark</a:t>
            </a:r>
          </a:p>
          <a:p>
            <a:endParaRPr lang="en-US" dirty="0"/>
          </a:p>
        </p:txBody>
      </p:sp>
    </p:spTree>
    <p:extLst>
      <p:ext uri="{BB962C8B-B14F-4D97-AF65-F5344CB8AC3E}">
        <p14:creationId xmlns:p14="http://schemas.microsoft.com/office/powerpoint/2010/main" val="268829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AE63-B87E-FEB9-32BE-706EC726C761}"/>
              </a:ext>
            </a:extLst>
          </p:cNvPr>
          <p:cNvSpPr>
            <a:spLocks noGrp="1"/>
          </p:cNvSpPr>
          <p:nvPr>
            <p:ph type="title"/>
          </p:nvPr>
        </p:nvSpPr>
        <p:spPr>
          <a:xfrm>
            <a:off x="838200" y="18256"/>
            <a:ext cx="10515600" cy="1260212"/>
          </a:xfrm>
        </p:spPr>
        <p:txBody>
          <a:bodyPr>
            <a:normAutofit/>
          </a:bodyPr>
          <a:lstStyle/>
          <a:p>
            <a:pPr algn="ctr"/>
            <a:r>
              <a:rPr lang="en-US" sz="3200" b="1" dirty="0">
                <a:solidFill>
                  <a:srgbClr val="090C5B"/>
                </a:solidFill>
              </a:rPr>
              <a:t>Changes in Mentality Required</a:t>
            </a:r>
            <a:br>
              <a:rPr lang="en-US" sz="3200" b="1" dirty="0">
                <a:solidFill>
                  <a:srgbClr val="090C5B"/>
                </a:solidFill>
              </a:rPr>
            </a:br>
            <a:r>
              <a:rPr lang="en-US" sz="3200" b="1" dirty="0">
                <a:solidFill>
                  <a:srgbClr val="090C5B"/>
                </a:solidFill>
              </a:rPr>
              <a:t> FROM:</a:t>
            </a:r>
          </a:p>
        </p:txBody>
      </p:sp>
      <p:sp>
        <p:nvSpPr>
          <p:cNvPr id="3" name="Content Placeholder 2">
            <a:extLst>
              <a:ext uri="{FF2B5EF4-FFF2-40B4-BE49-F238E27FC236}">
                <a16:creationId xmlns:a16="http://schemas.microsoft.com/office/drawing/2014/main" id="{48430ACE-1808-A8D4-0877-5F85A3C72F32}"/>
              </a:ext>
            </a:extLst>
          </p:cNvPr>
          <p:cNvSpPr>
            <a:spLocks noGrp="1"/>
          </p:cNvSpPr>
          <p:nvPr>
            <p:ph sz="half" idx="1"/>
          </p:nvPr>
        </p:nvSpPr>
        <p:spPr>
          <a:xfrm>
            <a:off x="838200" y="1278468"/>
            <a:ext cx="5181600" cy="4898495"/>
          </a:xfrm>
        </p:spPr>
        <p:txBody>
          <a:bodyPr>
            <a:normAutofit fontScale="92500"/>
          </a:bodyPr>
          <a:lstStyle/>
          <a:p>
            <a:r>
              <a:rPr lang="en-US" sz="2400" dirty="0">
                <a:latin typeface="+mj-lt"/>
              </a:rPr>
              <a:t>Reacting to proacting</a:t>
            </a:r>
          </a:p>
          <a:p>
            <a:r>
              <a:rPr lang="en-US" sz="2400" dirty="0">
                <a:latin typeface="+mj-lt"/>
              </a:rPr>
              <a:t>Adapting to creating</a:t>
            </a:r>
          </a:p>
          <a:p>
            <a:r>
              <a:rPr lang="en-US" sz="2400" dirty="0">
                <a:latin typeface="+mj-lt"/>
              </a:rPr>
              <a:t>Begging to friend making</a:t>
            </a:r>
          </a:p>
          <a:p>
            <a:r>
              <a:rPr lang="en-US" sz="2400" dirty="0">
                <a:latin typeface="+mj-lt"/>
              </a:rPr>
              <a:t>Fundraising to value exchange</a:t>
            </a:r>
          </a:p>
          <a:p>
            <a:r>
              <a:rPr lang="en-US" sz="2400" dirty="0">
                <a:latin typeface="+mj-lt"/>
              </a:rPr>
              <a:t>Competition to collaboration</a:t>
            </a:r>
          </a:p>
          <a:p>
            <a:r>
              <a:rPr lang="en-US" sz="2400" dirty="0">
                <a:latin typeface="+mj-lt"/>
              </a:rPr>
              <a:t>Parity of esteem to standards and trend setting</a:t>
            </a:r>
          </a:p>
          <a:p>
            <a:r>
              <a:rPr lang="en-US" sz="2400" dirty="0">
                <a:latin typeface="+mj-lt"/>
              </a:rPr>
              <a:t>Quality Assurance to entrenching quality culture</a:t>
            </a:r>
          </a:p>
          <a:p>
            <a:r>
              <a:rPr lang="en-US" sz="2400" dirty="0">
                <a:latin typeface="+mj-lt"/>
              </a:rPr>
              <a:t>Performance management to performance optimization</a:t>
            </a:r>
          </a:p>
        </p:txBody>
      </p:sp>
      <p:sp>
        <p:nvSpPr>
          <p:cNvPr id="4" name="Content Placeholder 3">
            <a:extLst>
              <a:ext uri="{FF2B5EF4-FFF2-40B4-BE49-F238E27FC236}">
                <a16:creationId xmlns:a16="http://schemas.microsoft.com/office/drawing/2014/main" id="{21715212-C916-56AD-E810-AB1F691529AE}"/>
              </a:ext>
            </a:extLst>
          </p:cNvPr>
          <p:cNvSpPr>
            <a:spLocks noGrp="1"/>
          </p:cNvSpPr>
          <p:nvPr>
            <p:ph sz="half" idx="2"/>
          </p:nvPr>
        </p:nvSpPr>
        <p:spPr>
          <a:xfrm>
            <a:off x="6172199" y="1278468"/>
            <a:ext cx="5799667" cy="4898495"/>
          </a:xfrm>
        </p:spPr>
        <p:txBody>
          <a:bodyPr>
            <a:normAutofit fontScale="92500"/>
          </a:bodyPr>
          <a:lstStyle/>
          <a:p>
            <a:r>
              <a:rPr lang="en-US" sz="2400" dirty="0">
                <a:latin typeface="+mj-lt"/>
              </a:rPr>
              <a:t>Resource sharing to resource use efficiency</a:t>
            </a:r>
          </a:p>
          <a:p>
            <a:r>
              <a:rPr lang="en-US" sz="2400" dirty="0">
                <a:latin typeface="+mj-lt"/>
              </a:rPr>
              <a:t>Human resource management to talent management</a:t>
            </a:r>
          </a:p>
          <a:p>
            <a:r>
              <a:rPr lang="en-US" sz="2400" dirty="0">
                <a:latin typeface="+mj-lt"/>
              </a:rPr>
              <a:t>Credentialling hubs to innovation and learning hub</a:t>
            </a:r>
          </a:p>
          <a:p>
            <a:r>
              <a:rPr lang="en-US" sz="2400" dirty="0">
                <a:latin typeface="+mj-lt"/>
              </a:rPr>
              <a:t>Training/capacity building to potential exploration</a:t>
            </a:r>
          </a:p>
          <a:p>
            <a:r>
              <a:rPr lang="en-US" sz="2400" dirty="0">
                <a:latin typeface="+mj-lt"/>
              </a:rPr>
              <a:t>Strategic planning to dynamic planning</a:t>
            </a:r>
          </a:p>
          <a:p>
            <a:r>
              <a:rPr lang="en-US" sz="2400" dirty="0">
                <a:latin typeface="+mj-lt"/>
              </a:rPr>
              <a:t>Silo building to teaming</a:t>
            </a:r>
          </a:p>
          <a:p>
            <a:r>
              <a:rPr lang="en-US" sz="2400" dirty="0">
                <a:latin typeface="+mj-lt"/>
              </a:rPr>
              <a:t>Community service to service learning</a:t>
            </a:r>
          </a:p>
          <a:p>
            <a:r>
              <a:rPr lang="en-US" sz="2400" dirty="0">
                <a:latin typeface="+mj-lt"/>
              </a:rPr>
              <a:t>Ivory tower to the people’s experience centers</a:t>
            </a:r>
          </a:p>
          <a:p>
            <a:r>
              <a:rPr lang="en-US" sz="2400" dirty="0">
                <a:latin typeface="+mj-lt"/>
              </a:rPr>
              <a:t>Work place to innovation hubs</a:t>
            </a:r>
          </a:p>
        </p:txBody>
      </p:sp>
    </p:spTree>
    <p:extLst>
      <p:ext uri="{BB962C8B-B14F-4D97-AF65-F5344CB8AC3E}">
        <p14:creationId xmlns:p14="http://schemas.microsoft.com/office/powerpoint/2010/main" val="650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5C48-C61A-4597-F28D-3C797339DFB7}"/>
              </a:ext>
            </a:extLst>
          </p:cNvPr>
          <p:cNvSpPr>
            <a:spLocks noGrp="1"/>
          </p:cNvSpPr>
          <p:nvPr>
            <p:ph type="title"/>
          </p:nvPr>
        </p:nvSpPr>
        <p:spPr>
          <a:xfrm>
            <a:off x="838200" y="365125"/>
            <a:ext cx="10515600" cy="6215289"/>
          </a:xfrm>
        </p:spPr>
        <p:txBody>
          <a:bodyPr>
            <a:normAutofit/>
          </a:bodyPr>
          <a:lstStyle/>
          <a:p>
            <a:r>
              <a:rPr lang="en-US" b="1" dirty="0">
                <a:solidFill>
                  <a:srgbClr val="FF0000"/>
                </a:solidFill>
              </a:rPr>
              <a:t>DOING DIFFERENT THINGS AND DOING THEM DIFFERENTLY</a:t>
            </a:r>
            <a:br>
              <a:rPr lang="en-US" b="1" dirty="0">
                <a:solidFill>
                  <a:srgbClr val="FF0000"/>
                </a:solidFill>
              </a:rPr>
            </a:br>
            <a:br>
              <a:rPr lang="en-US" b="1" dirty="0">
                <a:solidFill>
                  <a:srgbClr val="FF0000"/>
                </a:solidFill>
              </a:rPr>
            </a:b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Good intentions are not enough. They must be followed by good planning and good practices. Success in change cannot occur if one is not conscious to resistance and plan for it</a:t>
            </a:r>
            <a:br>
              <a:rPr lang="en-US" sz="5400" b="1" dirty="0"/>
            </a:br>
            <a:br>
              <a:rPr lang="en-US" b="1" dirty="0">
                <a:solidFill>
                  <a:srgbClr val="FF0000"/>
                </a:solidFill>
              </a:rPr>
            </a:br>
            <a:r>
              <a:rPr lang="en-US" b="1" dirty="0">
                <a:solidFill>
                  <a:srgbClr val="FF0000"/>
                </a:solidFill>
              </a:rPr>
              <a:t>Managing change (SPACE)</a:t>
            </a:r>
            <a:br>
              <a:rPr lang="en-US" b="1" dirty="0">
                <a:solidFill>
                  <a:srgbClr val="FF0000"/>
                </a:solidFill>
              </a:rPr>
            </a:br>
            <a:r>
              <a:rPr lang="en-US" b="1" dirty="0"/>
              <a:t>Spacing, pacing, phasing, phrasing, bracing</a:t>
            </a:r>
            <a:br>
              <a:rPr lang="en-US" b="1" dirty="0"/>
            </a:br>
            <a:r>
              <a:rPr lang="en-US" b="1" dirty="0">
                <a:solidFill>
                  <a:schemeClr val="accent6">
                    <a:lumMod val="75000"/>
                  </a:schemeClr>
                </a:solidFill>
              </a:rPr>
              <a:t>(Gracing, Acing, Easing)</a:t>
            </a:r>
            <a:br>
              <a:rPr lang="en-US" b="1" dirty="0">
                <a:solidFill>
                  <a:schemeClr val="accent6">
                    <a:lumMod val="75000"/>
                  </a:schemeClr>
                </a:solidFill>
              </a:rPr>
            </a:br>
            <a:endParaRPr lang="en-NG" b="1" dirty="0">
              <a:solidFill>
                <a:schemeClr val="accent6">
                  <a:lumMod val="75000"/>
                </a:schemeClr>
              </a:solidFill>
            </a:endParaRPr>
          </a:p>
        </p:txBody>
      </p:sp>
    </p:spTree>
    <p:extLst>
      <p:ext uri="{BB962C8B-B14F-4D97-AF65-F5344CB8AC3E}">
        <p14:creationId xmlns:p14="http://schemas.microsoft.com/office/powerpoint/2010/main" val="407278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4610-EAD8-FE35-F772-B5C8CB018512}"/>
              </a:ext>
            </a:extLst>
          </p:cNvPr>
          <p:cNvSpPr>
            <a:spLocks noGrp="1"/>
          </p:cNvSpPr>
          <p:nvPr>
            <p:ph type="title"/>
          </p:nvPr>
        </p:nvSpPr>
        <p:spPr>
          <a:xfrm>
            <a:off x="838200" y="365125"/>
            <a:ext cx="10515600" cy="6019346"/>
          </a:xfrm>
        </p:spPr>
        <p:txBody>
          <a:bodyPr>
            <a:normAutofit fontScale="90000"/>
          </a:bodyPr>
          <a:lstStyle/>
          <a:p>
            <a:r>
              <a:rPr lang="en-US" dirty="0"/>
              <a:t>		START FROM BASICS</a:t>
            </a:r>
            <a:br>
              <a:rPr lang="en-US" dirty="0"/>
            </a:br>
            <a:r>
              <a:rPr lang="en-US" sz="3100" i="1" dirty="0">
                <a:solidFill>
                  <a:srgbClr val="FF0000"/>
                </a:solidFill>
              </a:rPr>
              <a:t>1. INSTITUTIONAL SELF-AWARENESS</a:t>
            </a:r>
            <a:br>
              <a:rPr lang="en-US" sz="3100" i="1" dirty="0">
                <a:solidFill>
                  <a:srgbClr val="FF0000"/>
                </a:solidFill>
              </a:rPr>
            </a:br>
            <a:r>
              <a:rPr lang="en-US" sz="3100" i="1" dirty="0">
                <a:solidFill>
                  <a:srgbClr val="FF0000"/>
                </a:solidFill>
              </a:rPr>
              <a:t>2. LEARNER CHARACTERISTICS</a:t>
            </a:r>
            <a:br>
              <a:rPr lang="en-US" sz="3100" i="1" dirty="0">
                <a:solidFill>
                  <a:srgbClr val="FF0000"/>
                </a:solidFill>
              </a:rPr>
            </a:br>
            <a:r>
              <a:rPr lang="en-US" sz="3100" i="1" dirty="0">
                <a:solidFill>
                  <a:srgbClr val="FF0000"/>
                </a:solidFill>
              </a:rPr>
              <a:t>3. ENVIRONMENTAL SCANNING</a:t>
            </a:r>
            <a:br>
              <a:rPr lang="en-US" sz="3100" i="1" dirty="0">
                <a:solidFill>
                  <a:srgbClr val="FF0000"/>
                </a:solidFill>
              </a:rPr>
            </a:br>
            <a:r>
              <a:rPr lang="en-US" sz="3100" i="1" dirty="0">
                <a:solidFill>
                  <a:srgbClr val="FF0000"/>
                </a:solidFill>
              </a:rPr>
              <a:t>4. STAFF CHARACTERISTICS</a:t>
            </a:r>
            <a:br>
              <a:rPr lang="en-US" sz="3100" i="1" dirty="0">
                <a:solidFill>
                  <a:srgbClr val="FF0000"/>
                </a:solidFill>
              </a:rPr>
            </a:br>
            <a:r>
              <a:rPr lang="en-US" sz="3100" i="1" dirty="0">
                <a:solidFill>
                  <a:srgbClr val="FF0000"/>
                </a:solidFill>
              </a:rPr>
              <a:t>5. GAP ANALYSIS</a:t>
            </a:r>
            <a:br>
              <a:rPr lang="en-US" sz="3100" i="1" dirty="0">
                <a:solidFill>
                  <a:srgbClr val="FF0000"/>
                </a:solidFill>
              </a:rPr>
            </a:br>
            <a:r>
              <a:rPr lang="en-US" sz="3100" i="1" dirty="0">
                <a:solidFill>
                  <a:srgbClr val="FF0000"/>
                </a:solidFill>
              </a:rPr>
              <a:t>6. STAKEHOLDER FORUM FOR BRAINSTORMING</a:t>
            </a:r>
            <a:br>
              <a:rPr lang="en-US" sz="3100" i="1" dirty="0">
                <a:solidFill>
                  <a:srgbClr val="FF0000"/>
                </a:solidFill>
              </a:rPr>
            </a:br>
            <a:r>
              <a:rPr lang="en-US" sz="3100" i="1" dirty="0">
                <a:solidFill>
                  <a:srgbClr val="FF0000"/>
                </a:solidFill>
              </a:rPr>
              <a:t>7. ACTION PLAN</a:t>
            </a:r>
            <a:br>
              <a:rPr lang="en-US" sz="3100" i="1" dirty="0">
                <a:solidFill>
                  <a:srgbClr val="FF0000"/>
                </a:solidFill>
              </a:rPr>
            </a:br>
            <a:r>
              <a:rPr lang="en-US" sz="3100" i="1" dirty="0">
                <a:solidFill>
                  <a:srgbClr val="FF0000"/>
                </a:solidFill>
              </a:rPr>
              <a:t>8. ODL/CE POLICY REVIEW</a:t>
            </a:r>
            <a:br>
              <a:rPr lang="en-US" sz="3100" i="1" dirty="0">
                <a:solidFill>
                  <a:srgbClr val="FF0000"/>
                </a:solidFill>
              </a:rPr>
            </a:br>
            <a:r>
              <a:rPr lang="en-US" sz="3100" i="1" dirty="0">
                <a:solidFill>
                  <a:srgbClr val="FF0000"/>
                </a:solidFill>
              </a:rPr>
              <a:t>9. REGULATORY ADJUSTMENTS AND STRUCTURES/PROCESSES/STAFF</a:t>
            </a:r>
            <a:br>
              <a:rPr lang="en-US" sz="3100" i="1" dirty="0">
                <a:solidFill>
                  <a:srgbClr val="FF0000"/>
                </a:solidFill>
              </a:rPr>
            </a:br>
            <a:r>
              <a:rPr lang="en-US" sz="3100" i="1" dirty="0">
                <a:solidFill>
                  <a:srgbClr val="FF0000"/>
                </a:solidFill>
              </a:rPr>
              <a:t>10. PARTNERSHIP FRAMEWORK</a:t>
            </a:r>
            <a:br>
              <a:rPr lang="en-US" sz="3100" i="1" dirty="0">
                <a:solidFill>
                  <a:srgbClr val="FF0000"/>
                </a:solidFill>
              </a:rPr>
            </a:br>
            <a:r>
              <a:rPr lang="en-US" sz="3100" i="1" dirty="0">
                <a:solidFill>
                  <a:srgbClr val="FF0000"/>
                </a:solidFill>
              </a:rPr>
              <a:t>11. INTEGRATION OF NATIONAL AND COMMUNITY ASSETS</a:t>
            </a:r>
            <a:br>
              <a:rPr lang="en-US" sz="3100" i="1" dirty="0">
                <a:solidFill>
                  <a:srgbClr val="FF0000"/>
                </a:solidFill>
              </a:rPr>
            </a:br>
            <a:r>
              <a:rPr lang="en-US" sz="3100" i="1" dirty="0">
                <a:solidFill>
                  <a:srgbClr val="FF0000"/>
                </a:solidFill>
              </a:rPr>
              <a:t>12 SENATE AND COUNCIL APPROVALS</a:t>
            </a:r>
            <a:br>
              <a:rPr lang="en-US" sz="3100" i="1" dirty="0">
                <a:solidFill>
                  <a:srgbClr val="FF0000"/>
                </a:solidFill>
              </a:rPr>
            </a:br>
            <a:r>
              <a:rPr lang="en-US" sz="3100" i="1" dirty="0">
                <a:solidFill>
                  <a:srgbClr val="FF0000"/>
                </a:solidFill>
              </a:rPr>
              <a:t>13. NUC PROCESSES</a:t>
            </a:r>
            <a:endParaRPr lang="en-NG" sz="3100" i="1" dirty="0">
              <a:solidFill>
                <a:srgbClr val="FF0000"/>
              </a:solidFill>
            </a:endParaRPr>
          </a:p>
        </p:txBody>
      </p:sp>
    </p:spTree>
    <p:extLst>
      <p:ext uri="{BB962C8B-B14F-4D97-AF65-F5344CB8AC3E}">
        <p14:creationId xmlns:p14="http://schemas.microsoft.com/office/powerpoint/2010/main" val="253605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5CBC-E8AB-44F9-8BA7-DE2DA38D2196}"/>
              </a:ext>
            </a:extLst>
          </p:cNvPr>
          <p:cNvSpPr>
            <a:spLocks noGrp="1"/>
          </p:cNvSpPr>
          <p:nvPr>
            <p:ph type="title"/>
          </p:nvPr>
        </p:nvSpPr>
        <p:spPr/>
        <p:txBody>
          <a:bodyPr/>
          <a:lstStyle/>
          <a:p>
            <a:r>
              <a:rPr lang="en-US" dirty="0"/>
              <a:t>			What is ODL?</a:t>
            </a:r>
          </a:p>
        </p:txBody>
      </p:sp>
      <p:sp>
        <p:nvSpPr>
          <p:cNvPr id="3" name="Content Placeholder 2">
            <a:extLst>
              <a:ext uri="{FF2B5EF4-FFF2-40B4-BE49-F238E27FC236}">
                <a16:creationId xmlns:a16="http://schemas.microsoft.com/office/drawing/2014/main" id="{945E7081-3EA9-4BD9-88CF-75EC2DBD48E5}"/>
              </a:ext>
            </a:extLst>
          </p:cNvPr>
          <p:cNvSpPr>
            <a:spLocks noGrp="1"/>
          </p:cNvSpPr>
          <p:nvPr>
            <p:ph idx="1"/>
          </p:nvPr>
        </p:nvSpPr>
        <p:spPr/>
        <p:txBody>
          <a:bodyPr/>
          <a:lstStyle/>
          <a:p>
            <a:r>
              <a:rPr lang="en-US" dirty="0"/>
              <a:t>Any form of learning that involves the separation of the teacher and the learner</a:t>
            </a:r>
          </a:p>
          <a:p>
            <a:r>
              <a:rPr lang="en-US" dirty="0"/>
              <a:t>May involve the use of various electronic media or print media</a:t>
            </a:r>
          </a:p>
          <a:p>
            <a:r>
              <a:rPr lang="en-US" dirty="0"/>
              <a:t>Involves a set of rules and regulations that gives the learner control</a:t>
            </a:r>
          </a:p>
          <a:p>
            <a:r>
              <a:rPr lang="en-US" dirty="0"/>
              <a:t>And a management structure that frees the learning process of impediments.</a:t>
            </a:r>
          </a:p>
          <a:p>
            <a:r>
              <a:rPr lang="en-US" dirty="0"/>
              <a:t>Education commodified </a:t>
            </a:r>
          </a:p>
          <a:p>
            <a:r>
              <a:rPr lang="en-US" dirty="0"/>
              <a:t>Disaggregation of services</a:t>
            </a:r>
          </a:p>
          <a:p>
            <a:r>
              <a:rPr lang="en-US"/>
              <a:t>Open learning and </a:t>
            </a:r>
            <a:r>
              <a:rPr lang="en-US" dirty="0"/>
              <a:t>creative education</a:t>
            </a:r>
          </a:p>
          <a:p>
            <a:endParaRPr lang="en-US" dirty="0"/>
          </a:p>
        </p:txBody>
      </p:sp>
    </p:spTree>
    <p:extLst>
      <p:ext uri="{BB962C8B-B14F-4D97-AF65-F5344CB8AC3E}">
        <p14:creationId xmlns:p14="http://schemas.microsoft.com/office/powerpoint/2010/main" val="1263961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WHAT SHOULD ODL DO?</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solidFill>
                  <a:srgbClr val="FF0000"/>
                </a:solidFill>
              </a:rPr>
              <a:t>Effective and sustainable ODL policy and delivery must be based on the following:</a:t>
            </a:r>
          </a:p>
          <a:p>
            <a:r>
              <a:rPr lang="en-GB" dirty="0"/>
              <a:t>A model that responds to the nature of state and national priorities across all parameters such as curricula, programs, administration, regulatory regimes</a:t>
            </a:r>
          </a:p>
          <a:p>
            <a:r>
              <a:rPr lang="en-GB" dirty="0"/>
              <a:t>Must have philosophical and ideological clarity: interpret philosophy and ideology in terms of national needs </a:t>
            </a:r>
          </a:p>
          <a:p>
            <a:r>
              <a:rPr lang="en-GB" dirty="0"/>
              <a:t>Respond to learners’ needs </a:t>
            </a:r>
          </a:p>
          <a:p>
            <a:r>
              <a:rPr lang="en-GB" dirty="0"/>
              <a:t>Respond to local realities in the educational sector</a:t>
            </a:r>
          </a:p>
          <a:p>
            <a:r>
              <a:rPr lang="en-GB" dirty="0"/>
              <a:t>Must take advantage of local opportunities</a:t>
            </a:r>
          </a:p>
          <a:p>
            <a:r>
              <a:rPr lang="en-GB" dirty="0"/>
              <a:t>Adopt sustainable technologies</a:t>
            </a:r>
          </a:p>
          <a:p>
            <a:r>
              <a:rPr lang="en-GB" dirty="0"/>
              <a:t>Policy and delivery must evolve organically with local realities and opportunities.</a:t>
            </a:r>
          </a:p>
          <a:p>
            <a:r>
              <a:rPr lang="en-GB" dirty="0"/>
              <a:t>Adopt a business model that balances access, cost and quality</a:t>
            </a:r>
          </a:p>
        </p:txBody>
      </p:sp>
    </p:spTree>
    <p:extLst>
      <p:ext uri="{BB962C8B-B14F-4D97-AF65-F5344CB8AC3E}">
        <p14:creationId xmlns:p14="http://schemas.microsoft.com/office/powerpoint/2010/main" val="22143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CC22-6222-4E5E-898B-907DB81D4D1D}"/>
              </a:ext>
            </a:extLst>
          </p:cNvPr>
          <p:cNvSpPr>
            <a:spLocks noGrp="1"/>
          </p:cNvSpPr>
          <p:nvPr>
            <p:ph type="title"/>
          </p:nvPr>
        </p:nvSpPr>
        <p:spPr/>
        <p:txBody>
          <a:bodyPr/>
          <a:lstStyle/>
          <a:p>
            <a:r>
              <a:rPr lang="en-US" dirty="0"/>
              <a:t>		What are the benefits?</a:t>
            </a:r>
          </a:p>
        </p:txBody>
      </p:sp>
      <p:sp>
        <p:nvSpPr>
          <p:cNvPr id="3" name="Content Placeholder 2">
            <a:extLst>
              <a:ext uri="{FF2B5EF4-FFF2-40B4-BE49-F238E27FC236}">
                <a16:creationId xmlns:a16="http://schemas.microsoft.com/office/drawing/2014/main" id="{D91C13B3-4D1E-4DF4-AC81-155C228776FE}"/>
              </a:ext>
            </a:extLst>
          </p:cNvPr>
          <p:cNvSpPr>
            <a:spLocks noGrp="1"/>
          </p:cNvSpPr>
          <p:nvPr>
            <p:ph idx="1"/>
          </p:nvPr>
        </p:nvSpPr>
        <p:spPr/>
        <p:txBody>
          <a:bodyPr/>
          <a:lstStyle/>
          <a:p>
            <a:r>
              <a:rPr lang="en-US" dirty="0"/>
              <a:t>The learner can choose to learn anytime, anywhere, wherever he wishes.</a:t>
            </a:r>
          </a:p>
          <a:p>
            <a:r>
              <a:rPr lang="en-US" dirty="0"/>
              <a:t>It gives opportunity for those with special circumstances to learn.</a:t>
            </a:r>
          </a:p>
          <a:p>
            <a:r>
              <a:rPr lang="en-US" dirty="0"/>
              <a:t>It is economically beneficial because it can be scaled up</a:t>
            </a:r>
          </a:p>
        </p:txBody>
      </p:sp>
    </p:spTree>
    <p:extLst>
      <p:ext uri="{BB962C8B-B14F-4D97-AF65-F5344CB8AC3E}">
        <p14:creationId xmlns:p14="http://schemas.microsoft.com/office/powerpoint/2010/main" val="229978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br>
              <a:rPr lang="en-GB" b="1" dirty="0"/>
            </a:br>
            <a:br>
              <a:rPr lang="en-GB" b="1" dirty="0"/>
            </a:br>
            <a:r>
              <a:rPr lang="en-GB" sz="3100" b="1" dirty="0"/>
              <a:t>An Appropriate and Sustainable Model: What does it mean?</a:t>
            </a:r>
            <a:r>
              <a:rPr lang="en-GB" sz="3100" dirty="0">
                <a:solidFill>
                  <a:srgbClr val="FF0000"/>
                </a:solidFill>
              </a:rPr>
              <a:t> </a:t>
            </a:r>
            <a:br>
              <a:rPr lang="en-GB" sz="3100" dirty="0">
                <a:solidFill>
                  <a:srgbClr val="FF0000"/>
                </a:solidFill>
              </a:rPr>
            </a:br>
            <a:r>
              <a:rPr lang="en-US" sz="1600" dirty="0">
                <a:solidFill>
                  <a:srgbClr val="FF0000"/>
                </a:solidFill>
                <a:latin typeface="Times New Roman" pitchFamily="18" charset="0"/>
                <a:cs typeface="Times New Roman" pitchFamily="18" charset="0"/>
              </a:rPr>
              <a:t>We can be knowledgeable with other people’s knowledge, but we cannot be wise with other people’s wisdom”(Michel de Montaigne 1533—1592)</a:t>
            </a:r>
            <a:br>
              <a:rPr lang="en-US" sz="4000" i="1" dirty="0">
                <a:solidFill>
                  <a:srgbClr val="FFFF00"/>
                </a:solidFill>
                <a:latin typeface="Times New Roman" pitchFamily="18" charset="0"/>
                <a:cs typeface="Times New Roman" pitchFamily="18" charset="0"/>
              </a:rPr>
            </a:br>
            <a:br>
              <a:rPr lang="en-GB" dirty="0">
                <a:solidFill>
                  <a:srgbClr val="FF0000"/>
                </a:solidFill>
              </a:rPr>
            </a:br>
            <a:br>
              <a:rPr lang="en-GB" sz="2200" dirty="0"/>
            </a:b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rgbClr val="FF0000"/>
                </a:solidFill>
              </a:rPr>
              <a:t>A model that</a:t>
            </a:r>
            <a:r>
              <a:rPr lang="en-GB" dirty="0"/>
              <a:t>:</a:t>
            </a:r>
          </a:p>
          <a:p>
            <a:pPr lvl="0"/>
            <a:r>
              <a:rPr lang="en-GB" dirty="0"/>
              <a:t> addresses the local realities,</a:t>
            </a:r>
          </a:p>
          <a:p>
            <a:pPr lvl="0"/>
            <a:r>
              <a:rPr lang="en-GB" dirty="0"/>
              <a:t> is based on a clear understanding of the learner profile,</a:t>
            </a:r>
          </a:p>
          <a:p>
            <a:pPr lvl="0"/>
            <a:r>
              <a:rPr lang="en-GB" dirty="0"/>
              <a:t> incorporates elements of the accreditation requirements</a:t>
            </a:r>
          </a:p>
          <a:p>
            <a:pPr lvl="0"/>
            <a:r>
              <a:rPr lang="en-GB" dirty="0"/>
              <a:t>Has a strong student support framework</a:t>
            </a:r>
          </a:p>
          <a:p>
            <a:pPr lvl="0"/>
            <a:r>
              <a:rPr lang="en-GB" dirty="0"/>
              <a:t>Has sound policy and  practice for quality assurance</a:t>
            </a:r>
          </a:p>
          <a:p>
            <a:pPr lvl="0"/>
            <a:r>
              <a:rPr lang="en-GB" dirty="0"/>
              <a:t>Deploys programs that are needs driven</a:t>
            </a:r>
          </a:p>
          <a:p>
            <a:pPr lvl="0"/>
            <a:r>
              <a:rPr lang="en-GB" dirty="0"/>
              <a:t>Incorporates enough flexibility to address the needs of diverse clients</a:t>
            </a:r>
          </a:p>
          <a:p>
            <a:pPr lvl="0"/>
            <a:r>
              <a:rPr lang="en-GB" dirty="0"/>
              <a:t>Utilizes existing internal and external resources through partnerships</a:t>
            </a:r>
          </a:p>
          <a:p>
            <a:pPr lvl="0"/>
            <a:r>
              <a:rPr lang="en-GB" dirty="0"/>
              <a:t>Promotes autonomous and lifelong learning</a:t>
            </a:r>
          </a:p>
          <a:p>
            <a:pPr lvl="0"/>
            <a:r>
              <a:rPr lang="en-GB" dirty="0"/>
              <a:t>Has a good business model that minimizes inefficiencies and gives value for money and time</a:t>
            </a:r>
          </a:p>
          <a:p>
            <a:r>
              <a:rPr lang="en-GB" dirty="0"/>
              <a:t>Utilizes accessible technology and delivery modes that minimize constraints on learners</a:t>
            </a:r>
          </a:p>
        </p:txBody>
      </p:sp>
    </p:spTree>
    <p:extLst>
      <p:ext uri="{BB962C8B-B14F-4D97-AF65-F5344CB8AC3E}">
        <p14:creationId xmlns:p14="http://schemas.microsoft.com/office/powerpoint/2010/main" val="128099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Start by correcting inherited inefficiencies of face 2 face mode</a:t>
            </a:r>
          </a:p>
        </p:txBody>
      </p:sp>
      <p:sp>
        <p:nvSpPr>
          <p:cNvPr id="3" name="Content Placeholder 2"/>
          <p:cNvSpPr>
            <a:spLocks noGrp="1"/>
          </p:cNvSpPr>
          <p:nvPr>
            <p:ph idx="1"/>
          </p:nvPr>
        </p:nvSpPr>
        <p:spPr/>
        <p:txBody>
          <a:bodyPr>
            <a:normAutofit fontScale="70000" lnSpcReduction="20000"/>
          </a:bodyPr>
          <a:lstStyle/>
          <a:p>
            <a:endParaRPr lang="en-GB" dirty="0"/>
          </a:p>
          <a:p>
            <a:pPr marL="0" indent="0">
              <a:buNone/>
            </a:pPr>
            <a:r>
              <a:rPr lang="en-GB" dirty="0">
                <a:solidFill>
                  <a:srgbClr val="FF0000"/>
                </a:solidFill>
              </a:rPr>
              <a:t>The higher education sector in Nigeria is characterized by a number of inefficiencies such as </a:t>
            </a:r>
          </a:p>
          <a:p>
            <a:r>
              <a:rPr lang="en-GB" dirty="0"/>
              <a:t>poor course to program ratio,</a:t>
            </a:r>
          </a:p>
          <a:p>
            <a:r>
              <a:rPr lang="en-GB" dirty="0"/>
              <a:t>compartmentalization of disciplines</a:t>
            </a:r>
          </a:p>
          <a:p>
            <a:r>
              <a:rPr lang="en-GB" dirty="0"/>
              <a:t>lack of modularization of courses,</a:t>
            </a:r>
          </a:p>
          <a:p>
            <a:r>
              <a:rPr lang="en-GB" dirty="0"/>
              <a:t>colonial and out-dated curriculum</a:t>
            </a:r>
          </a:p>
          <a:p>
            <a:r>
              <a:rPr lang="en-GB" dirty="0"/>
              <a:t> repetition of courses and staff redundancies</a:t>
            </a:r>
          </a:p>
          <a:p>
            <a:r>
              <a:rPr lang="en-GB" dirty="0"/>
              <a:t>Instability of calendar</a:t>
            </a:r>
          </a:p>
          <a:p>
            <a:r>
              <a:rPr lang="en-GB" dirty="0"/>
              <a:t> lack of discipline and uncomplimentary values. </a:t>
            </a:r>
          </a:p>
          <a:p>
            <a:r>
              <a:rPr lang="en-GB" dirty="0"/>
              <a:t>Any model that is replicative of this model, that seeks to simply duplicate existing programs in the face-to-face, maintain program parity will amount to </a:t>
            </a:r>
            <a:r>
              <a:rPr lang="en-GB" dirty="0" err="1"/>
              <a:t>massifying</a:t>
            </a:r>
            <a:r>
              <a:rPr lang="en-GB" dirty="0"/>
              <a:t>  errors and inefficiencies. </a:t>
            </a:r>
          </a:p>
          <a:p>
            <a:r>
              <a:rPr lang="en-GB" dirty="0"/>
              <a:t>Besides, such an approach will be unsustainable and exert excessive pressure on human and material resources.</a:t>
            </a:r>
          </a:p>
        </p:txBody>
      </p:sp>
    </p:spTree>
    <p:extLst>
      <p:ext uri="{BB962C8B-B14F-4D97-AF65-F5344CB8AC3E}">
        <p14:creationId xmlns:p14="http://schemas.microsoft.com/office/powerpoint/2010/main" val="273618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82ED-A8EE-CA4B-B06C-E13D668B87B2}"/>
              </a:ext>
            </a:extLst>
          </p:cNvPr>
          <p:cNvSpPr>
            <a:spLocks noGrp="1"/>
          </p:cNvSpPr>
          <p:nvPr>
            <p:ph type="title"/>
          </p:nvPr>
        </p:nvSpPr>
        <p:spPr/>
        <p:txBody>
          <a:bodyPr>
            <a:normAutofit fontScale="90000"/>
          </a:bodyPr>
          <a:lstStyle/>
          <a:p>
            <a:r>
              <a:rPr lang="en-US" dirty="0"/>
              <a:t>		PRELIMINARY NOTES</a:t>
            </a:r>
            <a:br>
              <a:rPr lang="en-US" dirty="0"/>
            </a:br>
            <a:r>
              <a:rPr lang="en-US" sz="3600" dirty="0">
                <a:solidFill>
                  <a:srgbClr val="EE0000"/>
                </a:solidFill>
              </a:rPr>
              <a:t>Understanding the Nature of State is the Beginning of Progress</a:t>
            </a:r>
          </a:p>
        </p:txBody>
      </p:sp>
      <p:sp>
        <p:nvSpPr>
          <p:cNvPr id="3" name="Content Placeholder 2">
            <a:extLst>
              <a:ext uri="{FF2B5EF4-FFF2-40B4-BE49-F238E27FC236}">
                <a16:creationId xmlns:a16="http://schemas.microsoft.com/office/drawing/2014/main" id="{B2AED2B0-5701-6563-7CF2-11F56CCF9629}"/>
              </a:ext>
            </a:extLst>
          </p:cNvPr>
          <p:cNvSpPr>
            <a:spLocks noGrp="1"/>
          </p:cNvSpPr>
          <p:nvPr>
            <p:ph idx="1"/>
          </p:nvPr>
        </p:nvSpPr>
        <p:spPr/>
        <p:txBody>
          <a:bodyPr>
            <a:normAutofit fontScale="62500" lnSpcReduction="20000"/>
          </a:bodyPr>
          <a:lstStyle/>
          <a:p>
            <a:r>
              <a:rPr lang="en-US" dirty="0"/>
              <a:t>Who are the heroes of your community? Find the heroes of a community and find their future.</a:t>
            </a:r>
          </a:p>
          <a:p>
            <a:r>
              <a:rPr lang="en-US" dirty="0"/>
              <a:t>What is your vision? Vision is not what you say on your website but how you behave. Check expenditure and find the vision of a system.</a:t>
            </a:r>
          </a:p>
          <a:p>
            <a:r>
              <a:rPr lang="en-US" dirty="0"/>
              <a:t>Money is not the first thing in the order of business</a:t>
            </a:r>
          </a:p>
          <a:p>
            <a:r>
              <a:rPr lang="en-US" dirty="0"/>
              <a:t>Not true that universities are underfunded, truer that universities are not thinking with clarity</a:t>
            </a:r>
          </a:p>
          <a:p>
            <a:r>
              <a:rPr lang="en-US" dirty="0"/>
              <a:t>More of the same will not yield desired outcomes</a:t>
            </a:r>
          </a:p>
          <a:p>
            <a:r>
              <a:rPr lang="en-US" dirty="0"/>
              <a:t>You do not need to turn to begging or sale of university platforms for money; shift from begging to value exchange</a:t>
            </a:r>
          </a:p>
          <a:p>
            <a:r>
              <a:rPr lang="en-US" dirty="0"/>
              <a:t>Don’t play the game, change it</a:t>
            </a:r>
          </a:p>
          <a:p>
            <a:r>
              <a:rPr lang="en-US" dirty="0"/>
              <a:t>ODL/CE will lead RSU to raise as much as N40b-60b every year</a:t>
            </a:r>
          </a:p>
          <a:p>
            <a:r>
              <a:rPr lang="en-US" dirty="0"/>
              <a:t>Change from publish or perish to publish and prosper</a:t>
            </a:r>
          </a:p>
          <a:p>
            <a:r>
              <a:rPr lang="en-US" dirty="0"/>
              <a:t>From fundraising to friend making</a:t>
            </a:r>
          </a:p>
          <a:p>
            <a:r>
              <a:rPr lang="en-US" dirty="0"/>
              <a:t>Begging to value exchange</a:t>
            </a:r>
          </a:p>
          <a:p>
            <a:r>
              <a:rPr lang="en-US" dirty="0"/>
              <a:t>The university has enough value and resources to convert to goods and services</a:t>
            </a:r>
          </a:p>
        </p:txBody>
      </p:sp>
    </p:spTree>
    <p:extLst>
      <p:ext uri="{BB962C8B-B14F-4D97-AF65-F5344CB8AC3E}">
        <p14:creationId xmlns:p14="http://schemas.microsoft.com/office/powerpoint/2010/main" val="352713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Cost saving and efficiency enhancing measures</a:t>
            </a:r>
            <a:br>
              <a:rPr lang="en-GB" dirty="0"/>
            </a:br>
            <a:r>
              <a:rPr lang="en-GB" sz="3100" dirty="0">
                <a:solidFill>
                  <a:srgbClr val="FF0000"/>
                </a:solidFill>
              </a:rPr>
              <a:t>Remove costly redundancies of the face 2 face mode</a:t>
            </a:r>
          </a:p>
        </p:txBody>
      </p:sp>
      <p:sp>
        <p:nvSpPr>
          <p:cNvPr id="3" name="Content Placeholder 2"/>
          <p:cNvSpPr>
            <a:spLocks noGrp="1"/>
          </p:cNvSpPr>
          <p:nvPr>
            <p:ph idx="1"/>
          </p:nvPr>
        </p:nvSpPr>
        <p:spPr/>
        <p:txBody>
          <a:bodyPr>
            <a:normAutofit fontScale="92500" lnSpcReduction="20000"/>
          </a:bodyPr>
          <a:lstStyle/>
          <a:p>
            <a:endParaRPr lang="en-GB" dirty="0"/>
          </a:p>
          <a:p>
            <a:r>
              <a:rPr lang="en-GB" dirty="0"/>
              <a:t>Create interoperability between f2f and ODL</a:t>
            </a:r>
          </a:p>
          <a:p>
            <a:r>
              <a:rPr lang="en-GB" dirty="0"/>
              <a:t>Minimize costly redundancy and curriculum overload</a:t>
            </a:r>
          </a:p>
          <a:p>
            <a:r>
              <a:rPr lang="en-GB" dirty="0"/>
              <a:t>Deploy OER to reduce cost of content which is about 30% ODL cost</a:t>
            </a:r>
          </a:p>
          <a:p>
            <a:r>
              <a:rPr lang="en-GB" dirty="0"/>
              <a:t>Integrate national and institutional assets and avoid unnecessary infrastructure cost</a:t>
            </a:r>
          </a:p>
          <a:p>
            <a:r>
              <a:rPr lang="en-GB" dirty="0"/>
              <a:t>Develop coaxial. Coarticulated relationships for distributed learner support and resource pooling</a:t>
            </a:r>
          </a:p>
          <a:p>
            <a:r>
              <a:rPr lang="en-GB" dirty="0"/>
              <a:t>Unstructured course distribution—not in any well-reasoned progression of complexity</a:t>
            </a:r>
          </a:p>
          <a:p>
            <a:r>
              <a:rPr lang="en-GB" dirty="0"/>
              <a:t>Rigid regulatory environment</a:t>
            </a:r>
          </a:p>
          <a:p>
            <a:endParaRPr lang="en-GB" dirty="0"/>
          </a:p>
        </p:txBody>
      </p:sp>
    </p:spTree>
    <p:extLst>
      <p:ext uri="{BB962C8B-B14F-4D97-AF65-F5344CB8AC3E}">
        <p14:creationId xmlns:p14="http://schemas.microsoft.com/office/powerpoint/2010/main" val="352623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C776-1C73-4997-A7E3-CA4EBE107267}"/>
              </a:ext>
            </a:extLst>
          </p:cNvPr>
          <p:cNvSpPr>
            <a:spLocks noGrp="1"/>
          </p:cNvSpPr>
          <p:nvPr>
            <p:ph type="title"/>
          </p:nvPr>
        </p:nvSpPr>
        <p:spPr/>
        <p:txBody>
          <a:bodyPr>
            <a:normAutofit fontScale="90000"/>
          </a:bodyPr>
          <a:lstStyle/>
          <a:p>
            <a:r>
              <a:rPr lang="en-US" dirty="0"/>
              <a:t>		Diverse partnerships and collaborations</a:t>
            </a:r>
            <a:br>
              <a:rPr lang="en-US" dirty="0"/>
            </a:br>
            <a:r>
              <a:rPr lang="en-US" dirty="0"/>
              <a:t>	</a:t>
            </a:r>
            <a:r>
              <a:rPr lang="en-US" sz="3600" dirty="0">
                <a:solidFill>
                  <a:srgbClr val="FF0000"/>
                </a:solidFill>
              </a:rPr>
              <a:t>develop a partnership framework</a:t>
            </a:r>
            <a:endParaRPr lang="en-NG" sz="3600" dirty="0">
              <a:solidFill>
                <a:srgbClr val="FF0000"/>
              </a:solidFill>
            </a:endParaRPr>
          </a:p>
        </p:txBody>
      </p:sp>
      <p:sp>
        <p:nvSpPr>
          <p:cNvPr id="3" name="Content Placeholder 2">
            <a:extLst>
              <a:ext uri="{FF2B5EF4-FFF2-40B4-BE49-F238E27FC236}">
                <a16:creationId xmlns:a16="http://schemas.microsoft.com/office/drawing/2014/main" id="{BD28D548-B575-411B-9411-265C3DFB9401}"/>
              </a:ext>
            </a:extLst>
          </p:cNvPr>
          <p:cNvSpPr>
            <a:spLocks noGrp="1"/>
          </p:cNvSpPr>
          <p:nvPr>
            <p:ph idx="1"/>
          </p:nvPr>
        </p:nvSpPr>
        <p:spPr/>
        <p:txBody>
          <a:bodyPr>
            <a:normAutofit lnSpcReduction="10000"/>
          </a:bodyPr>
          <a:lstStyle/>
          <a:p>
            <a:r>
              <a:rPr lang="en-GB" dirty="0"/>
              <a:t>Partnership with local businesses for computer  and e-learning, literacy training</a:t>
            </a:r>
          </a:p>
          <a:p>
            <a:r>
              <a:rPr lang="en-GB" dirty="0"/>
              <a:t>Partnerships for business and financial literacy</a:t>
            </a:r>
          </a:p>
          <a:p>
            <a:r>
              <a:rPr lang="en-GB" dirty="0"/>
              <a:t>Partnership with Prometric, CBT and examination centres for large populations </a:t>
            </a:r>
          </a:p>
          <a:p>
            <a:r>
              <a:rPr lang="en-GB" dirty="0"/>
              <a:t>Online and offline remedial for inputs </a:t>
            </a:r>
            <a:r>
              <a:rPr lang="en-GB" dirty="0" err="1"/>
              <a:t>inputs</a:t>
            </a:r>
            <a:r>
              <a:rPr lang="en-GB" dirty="0"/>
              <a:t> to the system</a:t>
            </a:r>
          </a:p>
          <a:p>
            <a:r>
              <a:rPr lang="en-GB" dirty="0"/>
              <a:t>Integrate f2f classroom with ODL tutorials</a:t>
            </a:r>
          </a:p>
          <a:p>
            <a:r>
              <a:rPr lang="en-GB" dirty="0"/>
              <a:t>Loop ODL content to f2f classroom</a:t>
            </a:r>
          </a:p>
          <a:p>
            <a:r>
              <a:rPr lang="en-GB" dirty="0"/>
              <a:t>Integrate PG with ODL tutorial through a scholarship and mentoring framework</a:t>
            </a:r>
          </a:p>
          <a:p>
            <a:endParaRPr lang="en-NG" dirty="0"/>
          </a:p>
        </p:txBody>
      </p:sp>
    </p:spTree>
    <p:extLst>
      <p:ext uri="{BB962C8B-B14F-4D97-AF65-F5344CB8AC3E}">
        <p14:creationId xmlns:p14="http://schemas.microsoft.com/office/powerpoint/2010/main" val="285616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Other initiatives are</a:t>
            </a:r>
          </a:p>
        </p:txBody>
      </p:sp>
      <p:sp>
        <p:nvSpPr>
          <p:cNvPr id="3" name="Content Placeholder 2"/>
          <p:cNvSpPr>
            <a:spLocks noGrp="1"/>
          </p:cNvSpPr>
          <p:nvPr>
            <p:ph sz="half" idx="1"/>
          </p:nvPr>
        </p:nvSpPr>
        <p:spPr/>
        <p:txBody>
          <a:bodyPr>
            <a:normAutofit fontScale="92500" lnSpcReduction="20000"/>
          </a:bodyPr>
          <a:lstStyle/>
          <a:p>
            <a:pPr marL="0" indent="0">
              <a:buNone/>
            </a:pPr>
            <a:endParaRPr lang="en-GB" dirty="0"/>
          </a:p>
          <a:p>
            <a:pPr lvl="0"/>
            <a:r>
              <a:rPr lang="en-GB" dirty="0"/>
              <a:t>Course materials sharing with other ODL institutions</a:t>
            </a:r>
          </a:p>
          <a:p>
            <a:pPr lvl="0"/>
            <a:r>
              <a:rPr lang="en-GB" dirty="0"/>
              <a:t>Tutorial support syndication</a:t>
            </a:r>
          </a:p>
          <a:p>
            <a:pPr lvl="0"/>
            <a:r>
              <a:rPr lang="en-GB" dirty="0"/>
              <a:t>Collaborative degrees and certificates</a:t>
            </a:r>
          </a:p>
          <a:p>
            <a:pPr lvl="0"/>
            <a:r>
              <a:rPr lang="en-GB" dirty="0"/>
              <a:t>Networking with Private Universities, Polytechnics and Colleges of Education to use their excess capacity for ODL learning and tutorial support</a:t>
            </a:r>
          </a:p>
          <a:p>
            <a:pPr lvl="0"/>
            <a:r>
              <a:rPr lang="en-GB" dirty="0"/>
              <a:t>Revive Correspondence, Educational Radio and Television</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a:t>Dual mode institutions should make ODL Centres Colleges of Same status with their respective Colleges of Medicine for better administration</a:t>
            </a:r>
          </a:p>
        </p:txBody>
      </p:sp>
    </p:spTree>
    <p:extLst>
      <p:ext uri="{BB962C8B-B14F-4D97-AF65-F5344CB8AC3E}">
        <p14:creationId xmlns:p14="http://schemas.microsoft.com/office/powerpoint/2010/main" val="2669543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Skills development and Updating</a:t>
            </a:r>
            <a:br>
              <a:rPr lang="en-GB" dirty="0"/>
            </a:br>
            <a:r>
              <a:rPr lang="en-GB" dirty="0"/>
              <a:t>	</a:t>
            </a:r>
            <a:r>
              <a:rPr lang="en-GB" sz="3200" dirty="0"/>
              <a:t>Create service-learning opportunities for students while being relevant</a:t>
            </a:r>
          </a:p>
        </p:txBody>
      </p:sp>
      <p:sp>
        <p:nvSpPr>
          <p:cNvPr id="3" name="Content Placeholder 2"/>
          <p:cNvSpPr>
            <a:spLocks noGrp="1"/>
          </p:cNvSpPr>
          <p:nvPr>
            <p:ph idx="1"/>
          </p:nvPr>
        </p:nvSpPr>
        <p:spPr/>
        <p:txBody>
          <a:bodyPr>
            <a:normAutofit fontScale="92500" lnSpcReduction="20000"/>
          </a:bodyPr>
          <a:lstStyle/>
          <a:p>
            <a:pPr marL="0" indent="0">
              <a:buNone/>
            </a:pPr>
            <a:r>
              <a:rPr lang="en-GB" sz="4000" dirty="0">
                <a:solidFill>
                  <a:srgbClr val="FF0000"/>
                </a:solidFill>
              </a:rPr>
              <a:t>ODL/CE Centres as development centres</a:t>
            </a:r>
            <a:endParaRPr lang="en-GB" sz="3800" dirty="0">
              <a:solidFill>
                <a:srgbClr val="FF0000"/>
              </a:solidFill>
            </a:endParaRPr>
          </a:p>
          <a:p>
            <a:r>
              <a:rPr lang="en-GB" dirty="0"/>
              <a:t>Need to build technical competence in artisans</a:t>
            </a:r>
          </a:p>
          <a:p>
            <a:r>
              <a:rPr lang="en-GB" dirty="0"/>
              <a:t>Need for </a:t>
            </a:r>
            <a:r>
              <a:rPr lang="en-GB" dirty="0" err="1"/>
              <a:t>massification</a:t>
            </a:r>
            <a:r>
              <a:rPr lang="en-GB" dirty="0"/>
              <a:t> of business literacy</a:t>
            </a:r>
          </a:p>
          <a:p>
            <a:r>
              <a:rPr lang="en-GB" dirty="0"/>
              <a:t>Urban Planning, Agro processing, Export, indigenous knowledge practices, Herbal Remedy Packaging, etc.</a:t>
            </a:r>
          </a:p>
          <a:p>
            <a:r>
              <a:rPr lang="en-GB" dirty="0"/>
              <a:t>Updating of knowledge</a:t>
            </a:r>
          </a:p>
          <a:p>
            <a:r>
              <a:rPr lang="en-GB" dirty="0"/>
              <a:t>Validation of competence</a:t>
            </a:r>
          </a:p>
          <a:p>
            <a:r>
              <a:rPr lang="en-GB" dirty="0"/>
              <a:t>Partnership with professional Associations, producers of building materials, car manufacturers</a:t>
            </a:r>
          </a:p>
          <a:p>
            <a:r>
              <a:rPr lang="en-GB" dirty="0"/>
              <a:t>Certification and standardization of skills (Carpenters, bricklayers, unlicensed surveyors)</a:t>
            </a:r>
          </a:p>
          <a:p>
            <a:endParaRPr lang="en-GB" dirty="0"/>
          </a:p>
        </p:txBody>
      </p:sp>
    </p:spTree>
    <p:extLst>
      <p:ext uri="{BB962C8B-B14F-4D97-AF65-F5344CB8AC3E}">
        <p14:creationId xmlns:p14="http://schemas.microsoft.com/office/powerpoint/2010/main" val="302928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9BF8-1B66-DFB6-8A71-15B7BCF35F18}"/>
              </a:ext>
            </a:extLst>
          </p:cNvPr>
          <p:cNvSpPr>
            <a:spLocks noGrp="1"/>
          </p:cNvSpPr>
          <p:nvPr>
            <p:ph type="title"/>
          </p:nvPr>
        </p:nvSpPr>
        <p:spPr/>
        <p:txBody>
          <a:bodyPr>
            <a:normAutofit fontScale="90000"/>
          </a:bodyPr>
          <a:lstStyle/>
          <a:p>
            <a:br>
              <a:rPr lang="en-US" altLang="en-NG" sz="4400" dirty="0"/>
            </a:br>
            <a:r>
              <a:rPr lang="en-US" altLang="en-NG" sz="4400" dirty="0"/>
              <a:t>AN INTEGRATIVE HOLISTIC COST-EFFECTIVE APPROACH</a:t>
            </a:r>
            <a:br>
              <a:rPr lang="en-US" altLang="en-NG" sz="4400" dirty="0"/>
            </a:br>
            <a:endParaRPr lang="en-NG" dirty="0"/>
          </a:p>
        </p:txBody>
      </p:sp>
      <p:sp>
        <p:nvSpPr>
          <p:cNvPr id="3" name="Content Placeholder 2">
            <a:extLst>
              <a:ext uri="{FF2B5EF4-FFF2-40B4-BE49-F238E27FC236}">
                <a16:creationId xmlns:a16="http://schemas.microsoft.com/office/drawing/2014/main" id="{57BBF7E9-62CC-04D6-D374-AC8C4B7B794D}"/>
              </a:ext>
            </a:extLst>
          </p:cNvPr>
          <p:cNvSpPr>
            <a:spLocks noGrp="1"/>
          </p:cNvSpPr>
          <p:nvPr>
            <p:ph idx="1"/>
          </p:nvPr>
        </p:nvSpPr>
        <p:spPr/>
        <p:txBody>
          <a:bodyPr>
            <a:normAutofit fontScale="92500" lnSpcReduction="10000"/>
          </a:bodyPr>
          <a:lstStyle/>
          <a:p>
            <a:pPr>
              <a:defRPr/>
            </a:pPr>
            <a:r>
              <a:rPr lang="en-US" dirty="0"/>
              <a:t>Blended learning in mix-mode institution</a:t>
            </a:r>
          </a:p>
          <a:p>
            <a:pPr>
              <a:defRPr/>
            </a:pPr>
            <a:r>
              <a:rPr lang="en-US" dirty="0"/>
              <a:t>F2F Class feed into distance/CE tutorial content</a:t>
            </a:r>
          </a:p>
          <a:p>
            <a:pPr>
              <a:defRPr/>
            </a:pPr>
            <a:r>
              <a:rPr lang="en-US" dirty="0"/>
              <a:t>PG students to serve as tutorial facilitators and shall enjoy scholarship in lieu of participation, thus leading to more competitive student application</a:t>
            </a:r>
          </a:p>
          <a:p>
            <a:pPr>
              <a:defRPr/>
            </a:pPr>
            <a:r>
              <a:rPr lang="en-US" dirty="0"/>
              <a:t>ICT unit to be involved in multimedia course materials design, production of web enabled CDs, podcast, </a:t>
            </a:r>
            <a:r>
              <a:rPr lang="en-US" dirty="0" err="1"/>
              <a:t>etc</a:t>
            </a:r>
            <a:r>
              <a:rPr lang="en-US" dirty="0"/>
              <a:t>, for course materials, supervision and auditing of portal</a:t>
            </a:r>
          </a:p>
          <a:p>
            <a:pPr>
              <a:defRPr/>
            </a:pPr>
            <a:r>
              <a:rPr lang="en-US" dirty="0"/>
              <a:t>Student work opportunities for computer science, Computer Education and Learning Technology students to give technical support to staff</a:t>
            </a:r>
          </a:p>
          <a:p>
            <a:pPr>
              <a:defRPr/>
            </a:pPr>
            <a:r>
              <a:rPr lang="en-US" dirty="0"/>
              <a:t>Printing and marketing of course materials to be handled by printery and bookshop</a:t>
            </a:r>
          </a:p>
          <a:p>
            <a:endParaRPr lang="en-NG" dirty="0"/>
          </a:p>
        </p:txBody>
      </p:sp>
    </p:spTree>
    <p:extLst>
      <p:ext uri="{BB962C8B-B14F-4D97-AF65-F5344CB8AC3E}">
        <p14:creationId xmlns:p14="http://schemas.microsoft.com/office/powerpoint/2010/main" val="1529568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7D49-BF49-4660-6957-93CD3DF4962F}"/>
              </a:ext>
            </a:extLst>
          </p:cNvPr>
          <p:cNvSpPr>
            <a:spLocks noGrp="1"/>
          </p:cNvSpPr>
          <p:nvPr>
            <p:ph type="title"/>
          </p:nvPr>
        </p:nvSpPr>
        <p:spPr/>
        <p:txBody>
          <a:bodyPr>
            <a:normAutofit fontScale="90000"/>
          </a:bodyPr>
          <a:lstStyle/>
          <a:p>
            <a:br>
              <a:rPr lang="en-US" altLang="en-NG" sz="4400" dirty="0"/>
            </a:br>
            <a:r>
              <a:rPr lang="en-US" altLang="en-NG" sz="4400" dirty="0"/>
              <a:t>AN INTEGRATIVE COST-EFFECTIVE APPROACH</a:t>
            </a:r>
            <a:br>
              <a:rPr lang="en-US" altLang="en-NG" sz="4400" dirty="0"/>
            </a:br>
            <a:r>
              <a:rPr lang="en-US" altLang="en-NG" sz="4000" dirty="0"/>
              <a:t>INSOURCING and Student Learning/Work Opportunities</a:t>
            </a:r>
            <a:br>
              <a:rPr lang="en-US" altLang="en-NG" sz="4000" dirty="0"/>
            </a:br>
            <a:endParaRPr lang="en-NG" dirty="0"/>
          </a:p>
        </p:txBody>
      </p:sp>
      <p:sp>
        <p:nvSpPr>
          <p:cNvPr id="3" name="Content Placeholder 2">
            <a:extLst>
              <a:ext uri="{FF2B5EF4-FFF2-40B4-BE49-F238E27FC236}">
                <a16:creationId xmlns:a16="http://schemas.microsoft.com/office/drawing/2014/main" id="{C789418E-160E-2310-7C9D-BC23F9A56CA2}"/>
              </a:ext>
            </a:extLst>
          </p:cNvPr>
          <p:cNvSpPr>
            <a:spLocks noGrp="1"/>
          </p:cNvSpPr>
          <p:nvPr>
            <p:ph idx="1"/>
          </p:nvPr>
        </p:nvSpPr>
        <p:spPr/>
        <p:txBody>
          <a:bodyPr>
            <a:normAutofit fontScale="92500" lnSpcReduction="20000"/>
          </a:bodyPr>
          <a:lstStyle/>
          <a:p>
            <a:pPr>
              <a:defRPr/>
            </a:pPr>
            <a:r>
              <a:rPr lang="en-US" dirty="0"/>
              <a:t>RSU Radio to broadcast lectures while Communication Department will be involved in production of audio books and materials for educational broadcast.</a:t>
            </a:r>
          </a:p>
          <a:p>
            <a:pPr>
              <a:defRPr/>
            </a:pPr>
            <a:r>
              <a:rPr lang="en-US" dirty="0"/>
              <a:t>Faculty of education to provide research and pedagogical support. Enlisting and training of interested and qualified individuals in Lagos and elsewhere as tutorial support personnel.</a:t>
            </a:r>
          </a:p>
          <a:p>
            <a:pPr>
              <a:defRPr/>
            </a:pPr>
            <a:r>
              <a:rPr lang="en-US" dirty="0"/>
              <a:t>Separating functions of course designers and writers from evaluators for objectivity, quality and standards</a:t>
            </a:r>
          </a:p>
          <a:p>
            <a:pPr>
              <a:defRPr/>
            </a:pPr>
            <a:r>
              <a:rPr lang="en-US" dirty="0"/>
              <a:t>University Library to provide access to learning resources on and offline</a:t>
            </a:r>
          </a:p>
          <a:p>
            <a:pPr>
              <a:defRPr/>
            </a:pPr>
            <a:r>
              <a:rPr lang="en-US" dirty="0"/>
              <a:t>Unique opportunities for partnership with Lagos State using Distance Learners for state wide surveys and research, as well as targeted interventions in chosen areas.</a:t>
            </a:r>
          </a:p>
          <a:p>
            <a:endParaRPr lang="en-NG" dirty="0"/>
          </a:p>
        </p:txBody>
      </p:sp>
    </p:spTree>
    <p:extLst>
      <p:ext uri="{BB962C8B-B14F-4D97-AF65-F5344CB8AC3E}">
        <p14:creationId xmlns:p14="http://schemas.microsoft.com/office/powerpoint/2010/main" val="89674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60FE-0C06-4A50-A4BA-7576319BA946}"/>
              </a:ext>
            </a:extLst>
          </p:cNvPr>
          <p:cNvSpPr>
            <a:spLocks noGrp="1"/>
          </p:cNvSpPr>
          <p:nvPr>
            <p:ph type="title"/>
          </p:nvPr>
        </p:nvSpPr>
        <p:spPr/>
        <p:txBody>
          <a:bodyPr/>
          <a:lstStyle/>
          <a:p>
            <a:r>
              <a:rPr lang="en-US" dirty="0"/>
              <a:t>			WHAT TO DO</a:t>
            </a:r>
          </a:p>
        </p:txBody>
      </p:sp>
      <p:sp>
        <p:nvSpPr>
          <p:cNvPr id="3" name="Content Placeholder 2">
            <a:extLst>
              <a:ext uri="{FF2B5EF4-FFF2-40B4-BE49-F238E27FC236}">
                <a16:creationId xmlns:a16="http://schemas.microsoft.com/office/drawing/2014/main" id="{79C996BB-7DE0-4541-9043-1CAFE5204B85}"/>
              </a:ext>
            </a:extLst>
          </p:cNvPr>
          <p:cNvSpPr>
            <a:spLocks noGrp="1"/>
          </p:cNvSpPr>
          <p:nvPr>
            <p:ph idx="1"/>
          </p:nvPr>
        </p:nvSpPr>
        <p:spPr/>
        <p:txBody>
          <a:bodyPr>
            <a:normAutofit fontScale="92500" lnSpcReduction="10000"/>
          </a:bodyPr>
          <a:lstStyle/>
          <a:p>
            <a:r>
              <a:rPr lang="en-US" dirty="0"/>
              <a:t>Creating enough niche programs necessary for brand differentiation. </a:t>
            </a:r>
          </a:p>
          <a:p>
            <a:r>
              <a:rPr lang="en-US" dirty="0"/>
              <a:t>Programs that respond to demands of lifelong learning, continuous reskilling characteristic of the new dynamics of global and local shifts in labor demands</a:t>
            </a:r>
          </a:p>
          <a:p>
            <a:r>
              <a:rPr lang="en-US" dirty="0"/>
              <a:t>Requirement for granular curricular and modular program structures</a:t>
            </a:r>
          </a:p>
          <a:p>
            <a:r>
              <a:rPr lang="en-US" dirty="0"/>
              <a:t>Appropriate course sequencing congruent with the needs of </a:t>
            </a:r>
            <a:r>
              <a:rPr lang="en-US" dirty="0" err="1"/>
              <a:t>ODL</a:t>
            </a:r>
            <a:r>
              <a:rPr lang="en-US" dirty="0"/>
              <a:t> learners</a:t>
            </a:r>
          </a:p>
          <a:p>
            <a:r>
              <a:rPr lang="en-US" dirty="0"/>
              <a:t>Nimbleness in responding to the rapidity of the changing realities</a:t>
            </a:r>
          </a:p>
          <a:p>
            <a:r>
              <a:rPr lang="en-US" dirty="0"/>
              <a:t>Minimizing burden on learners due to inherited inefficiencies, unaligned content and delivery</a:t>
            </a:r>
            <a:endParaRPr lang="en-US" dirty="0">
              <a:solidFill>
                <a:srgbClr val="FF0000"/>
              </a:solidFill>
            </a:endParaRPr>
          </a:p>
          <a:p>
            <a:r>
              <a:rPr lang="en-US" dirty="0"/>
              <a:t>Utilization and Integration of National Assets </a:t>
            </a:r>
          </a:p>
          <a:p>
            <a:endParaRPr lang="en-US" dirty="0">
              <a:solidFill>
                <a:srgbClr val="FF0000"/>
              </a:solidFill>
            </a:endParaRPr>
          </a:p>
        </p:txBody>
      </p:sp>
    </p:spTree>
    <p:extLst>
      <p:ext uri="{BB962C8B-B14F-4D97-AF65-F5344CB8AC3E}">
        <p14:creationId xmlns:p14="http://schemas.microsoft.com/office/powerpoint/2010/main" val="187315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D224-AEC6-8033-C900-7A1C9679D40F}"/>
              </a:ext>
            </a:extLst>
          </p:cNvPr>
          <p:cNvSpPr>
            <a:spLocks noGrp="1"/>
          </p:cNvSpPr>
          <p:nvPr>
            <p:ph type="title"/>
          </p:nvPr>
        </p:nvSpPr>
        <p:spPr/>
        <p:txBody>
          <a:bodyPr>
            <a:normAutofit/>
          </a:bodyPr>
          <a:lstStyle/>
          <a:p>
            <a:r>
              <a:rPr lang="en-US" dirty="0"/>
              <a:t>		END NOTES</a:t>
            </a:r>
            <a:br>
              <a:rPr lang="en-US" dirty="0"/>
            </a:br>
            <a:r>
              <a:rPr lang="en-US" sz="2200" b="1" dirty="0">
                <a:solidFill>
                  <a:srgbClr val="EE0000"/>
                </a:solidFill>
              </a:rPr>
              <a:t>Why things do not change: we go to school to destroy the innovator, and misdirect the original thinker, then spend years trying to restore him through workshops and seminars</a:t>
            </a:r>
          </a:p>
        </p:txBody>
      </p:sp>
      <p:sp>
        <p:nvSpPr>
          <p:cNvPr id="3" name="Content Placeholder 2">
            <a:extLst>
              <a:ext uri="{FF2B5EF4-FFF2-40B4-BE49-F238E27FC236}">
                <a16:creationId xmlns:a16="http://schemas.microsoft.com/office/drawing/2014/main" id="{5C21E894-F041-E694-10AB-E24CC7AE99C1}"/>
              </a:ext>
            </a:extLst>
          </p:cNvPr>
          <p:cNvSpPr>
            <a:spLocks noGrp="1"/>
          </p:cNvSpPr>
          <p:nvPr>
            <p:ph idx="1"/>
          </p:nvPr>
        </p:nvSpPr>
        <p:spPr/>
        <p:txBody>
          <a:bodyPr>
            <a:normAutofit fontScale="70000" lnSpcReduction="20000"/>
          </a:bodyPr>
          <a:lstStyle/>
          <a:p>
            <a:r>
              <a:rPr lang="en-US" dirty="0"/>
              <a:t>Over centralization stifles initiatives, innovation and adaptation. </a:t>
            </a:r>
          </a:p>
          <a:p>
            <a:r>
              <a:rPr lang="en-US" dirty="0"/>
              <a:t>Mistaking control for regulation</a:t>
            </a:r>
          </a:p>
          <a:p>
            <a:r>
              <a:rPr lang="en-US" dirty="0"/>
              <a:t>Negative effects of legacy thinking</a:t>
            </a:r>
          </a:p>
          <a:p>
            <a:r>
              <a:rPr lang="en-US" dirty="0"/>
              <a:t>Cargo cult mentality (copycat at its worst form)</a:t>
            </a:r>
          </a:p>
          <a:p>
            <a:r>
              <a:rPr lang="en-US" dirty="0"/>
              <a:t>Repeated failure is evidence of a systems problem</a:t>
            </a:r>
          </a:p>
          <a:p>
            <a:r>
              <a:rPr lang="en-US" dirty="0"/>
              <a:t>Model of HE is too resource intensive, not supply driven, oriented in the old colonial hierarchy of plan and push bureaucracy</a:t>
            </a:r>
          </a:p>
          <a:p>
            <a:r>
              <a:rPr lang="en-US" dirty="0"/>
              <a:t>Excessive formalism and confusing regulation with control</a:t>
            </a:r>
          </a:p>
          <a:p>
            <a:r>
              <a:rPr lang="en-US" dirty="0"/>
              <a:t>Use of technology to legitimize analog systems</a:t>
            </a:r>
          </a:p>
          <a:p>
            <a:r>
              <a:rPr lang="en-US" dirty="0"/>
              <a:t>Leadership deficit and exponential decay</a:t>
            </a:r>
          </a:p>
          <a:p>
            <a:r>
              <a:rPr lang="en-US" dirty="0"/>
              <a:t>Failure to adapt to new demands of education environment: need to shift towards entrepreneurial and enterprise mentality</a:t>
            </a:r>
          </a:p>
          <a:p>
            <a:r>
              <a:rPr lang="en-US" dirty="0"/>
              <a:t>Inadequate integrity footprint</a:t>
            </a:r>
          </a:p>
        </p:txBody>
      </p:sp>
    </p:spTree>
    <p:extLst>
      <p:ext uri="{BB962C8B-B14F-4D97-AF65-F5344CB8AC3E}">
        <p14:creationId xmlns:p14="http://schemas.microsoft.com/office/powerpoint/2010/main" val="3662566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284A2E7-B8EE-E816-16B2-4002E4C38866}"/>
              </a:ext>
            </a:extLst>
          </p:cNvPr>
          <p:cNvSpPr>
            <a:spLocks noGrp="1"/>
          </p:cNvSpPr>
          <p:nvPr>
            <p:ph type="title"/>
          </p:nvPr>
        </p:nvSpPr>
        <p:spPr/>
        <p:txBody>
          <a:bodyPr/>
          <a:lstStyle/>
          <a:p>
            <a:pPr eaLnBrk="1" hangingPunct="1"/>
            <a:r>
              <a:rPr lang="en-GB" altLang="en-NG" dirty="0"/>
              <a:t>Na so I see am; I tan </a:t>
            </a:r>
            <a:r>
              <a:rPr lang="en-GB" altLang="en-NG"/>
              <a:t>una</a:t>
            </a:r>
          </a:p>
        </p:txBody>
      </p:sp>
      <p:pic>
        <p:nvPicPr>
          <p:cNvPr id="4" name="Picture 3">
            <a:extLst>
              <a:ext uri="{FF2B5EF4-FFF2-40B4-BE49-F238E27FC236}">
                <a16:creationId xmlns:a16="http://schemas.microsoft.com/office/drawing/2014/main" id="{5A11E9A8-9A78-40CB-C81C-B5D2017E086C}"/>
              </a:ext>
            </a:extLst>
          </p:cNvPr>
          <p:cNvPicPr>
            <a:picLocks noChangeAspect="1"/>
          </p:cNvPicPr>
          <p:nvPr/>
        </p:nvPicPr>
        <p:blipFill>
          <a:blip r:embed="rId2" cstate="print"/>
          <a:stretch>
            <a:fillRect/>
          </a:stretch>
        </p:blipFill>
        <p:spPr>
          <a:xfrm>
            <a:off x="6168008" y="2492897"/>
            <a:ext cx="3810000" cy="38498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Content Placeholder 4">
            <a:extLst>
              <a:ext uri="{FF2B5EF4-FFF2-40B4-BE49-F238E27FC236}">
                <a16:creationId xmlns:a16="http://schemas.microsoft.com/office/drawing/2014/main" id="{0049CA58-C78E-880A-8710-6E7D51B7DAE3}"/>
              </a:ext>
            </a:extLst>
          </p:cNvPr>
          <p:cNvPicPr>
            <a:picLocks noGrp="1" noChangeAspect="1"/>
          </p:cNvPicPr>
          <p:nvPr>
            <p:ph idx="1"/>
          </p:nvPr>
        </p:nvPicPr>
        <p:blipFill>
          <a:blip r:embed="rId3" cstate="print"/>
          <a:stretch>
            <a:fillRect/>
          </a:stretch>
        </p:blipFill>
        <p:spPr>
          <a:xfrm>
            <a:off x="1887139" y="2669344"/>
            <a:ext cx="2641270" cy="2653968"/>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507E-9655-6E3B-96CB-DF1EE1D69E4A}"/>
              </a:ext>
            </a:extLst>
          </p:cNvPr>
          <p:cNvSpPr>
            <a:spLocks noGrp="1"/>
          </p:cNvSpPr>
          <p:nvPr>
            <p:ph type="title"/>
          </p:nvPr>
        </p:nvSpPr>
        <p:spPr>
          <a:xfrm>
            <a:off x="838200" y="365125"/>
            <a:ext cx="10515600" cy="5268232"/>
          </a:xfrm>
        </p:spPr>
        <p:txBody>
          <a:bodyPr>
            <a:normAutofit/>
          </a:bodyPr>
          <a:lstStyle/>
          <a:p>
            <a:r>
              <a:rPr lang="en-US" sz="6600" b="1" dirty="0"/>
              <a:t>EXPERIENCES FROM THE UNIVERSITY OF IBADAN</a:t>
            </a:r>
            <a:br>
              <a:rPr lang="en-US" sz="6600" b="1" dirty="0"/>
            </a:br>
            <a:br>
              <a:rPr lang="en-US" sz="6600" b="1" dirty="0"/>
            </a:br>
            <a:r>
              <a:rPr lang="en-US" b="1" dirty="0">
                <a:solidFill>
                  <a:srgbClr val="FF0000"/>
                </a:solidFill>
              </a:rPr>
              <a:t>FROM SIBERIA TO THE PROMISED LAND</a:t>
            </a:r>
            <a:endParaRPr lang="en-NG" b="1" dirty="0">
              <a:solidFill>
                <a:srgbClr val="FF0000"/>
              </a:solidFill>
            </a:endParaRPr>
          </a:p>
        </p:txBody>
      </p:sp>
    </p:spTree>
    <p:extLst>
      <p:ext uri="{BB962C8B-B14F-4D97-AF65-F5344CB8AC3E}">
        <p14:creationId xmlns:p14="http://schemas.microsoft.com/office/powerpoint/2010/main" val="160592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58B3-242A-2BA7-0C92-1CC853B150C6}"/>
              </a:ext>
            </a:extLst>
          </p:cNvPr>
          <p:cNvSpPr>
            <a:spLocks noGrp="1"/>
          </p:cNvSpPr>
          <p:nvPr>
            <p:ph type="title"/>
          </p:nvPr>
        </p:nvSpPr>
        <p:spPr/>
        <p:txBody>
          <a:bodyPr>
            <a:normAutofit/>
          </a:bodyPr>
          <a:lstStyle/>
          <a:p>
            <a:r>
              <a:rPr lang="en-US" sz="3600" b="1" dirty="0"/>
              <a:t>	FROM EXTERNAL DEGREES TO </a:t>
            </a:r>
            <a:r>
              <a:rPr lang="en-US" sz="3600" b="1" dirty="0" err="1"/>
              <a:t>DLC</a:t>
            </a:r>
            <a:endParaRPr lang="en-NG" sz="3600" b="1" dirty="0"/>
          </a:p>
        </p:txBody>
      </p:sp>
      <p:sp>
        <p:nvSpPr>
          <p:cNvPr id="3" name="Content Placeholder 2">
            <a:extLst>
              <a:ext uri="{FF2B5EF4-FFF2-40B4-BE49-F238E27FC236}">
                <a16:creationId xmlns:a16="http://schemas.microsoft.com/office/drawing/2014/main" id="{83D384BA-2792-5080-DFEA-EB0D7880FC7B}"/>
              </a:ext>
            </a:extLst>
          </p:cNvPr>
          <p:cNvSpPr>
            <a:spLocks noGrp="1"/>
          </p:cNvSpPr>
          <p:nvPr>
            <p:ph idx="1"/>
          </p:nvPr>
        </p:nvSpPr>
        <p:spPr/>
        <p:txBody>
          <a:bodyPr>
            <a:normAutofit fontScale="85000" lnSpcReduction="20000"/>
          </a:bodyPr>
          <a:lstStyle/>
          <a:p>
            <a:r>
              <a:rPr lang="en-US" dirty="0"/>
              <a:t>REGULATORY REFORMS</a:t>
            </a:r>
          </a:p>
          <a:p>
            <a:r>
              <a:rPr lang="en-US" dirty="0"/>
              <a:t>SENATE CREATES DLC AND SWEEPING REFORMS</a:t>
            </a:r>
          </a:p>
          <a:p>
            <a:r>
              <a:rPr lang="en-US" dirty="0"/>
              <a:t>CHANGE OF VISION AND MISSIOM: EXTERNAL DEGREE TO DISTANCE LEARNING</a:t>
            </a:r>
          </a:p>
          <a:p>
            <a:r>
              <a:rPr lang="en-US" dirty="0"/>
              <a:t>PROGRAM EXPANSION</a:t>
            </a:r>
          </a:p>
          <a:p>
            <a:r>
              <a:rPr lang="en-US" dirty="0"/>
              <a:t>SUPPORT FROM Mc ARTHUR FOUNDATION</a:t>
            </a:r>
          </a:p>
          <a:p>
            <a:r>
              <a:rPr lang="en-US" dirty="0"/>
              <a:t>FINANCIAL RELATIONSHIP (SHARING FORMULAR, BUDGETING, RATES)</a:t>
            </a:r>
          </a:p>
          <a:p>
            <a:r>
              <a:rPr lang="en-US" dirty="0"/>
              <a:t>LEADERSHIP DEVELOPMENT AND CHARACTERISTICS</a:t>
            </a:r>
          </a:p>
          <a:p>
            <a:r>
              <a:rPr lang="en-US" dirty="0"/>
              <a:t>CONSULTATIVE STAKEHOLDERS' FORUM</a:t>
            </a:r>
          </a:p>
          <a:p>
            <a:r>
              <a:rPr lang="en-US" dirty="0"/>
              <a:t>BRAINSTORMING DOCUMENT(Problem statement, gap analysis </a:t>
            </a:r>
          </a:p>
          <a:p>
            <a:r>
              <a:rPr lang="en-US" dirty="0"/>
              <a:t>BRAINSTORMING RETREAT </a:t>
            </a:r>
          </a:p>
          <a:p>
            <a:r>
              <a:rPr lang="en-US" dirty="0"/>
              <a:t>ACTION PLAN REC-Mode)</a:t>
            </a:r>
          </a:p>
          <a:p>
            <a:pPr marL="0" indent="0">
              <a:buNone/>
            </a:pPr>
            <a:endParaRPr lang="en-NG" dirty="0"/>
          </a:p>
        </p:txBody>
      </p:sp>
    </p:spTree>
    <p:extLst>
      <p:ext uri="{BB962C8B-B14F-4D97-AF65-F5344CB8AC3E}">
        <p14:creationId xmlns:p14="http://schemas.microsoft.com/office/powerpoint/2010/main" val="42293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6AA9-C939-C76B-16A3-5D0A48ADAD76}"/>
              </a:ext>
            </a:extLst>
          </p:cNvPr>
          <p:cNvSpPr>
            <a:spLocks noGrp="1"/>
          </p:cNvSpPr>
          <p:nvPr>
            <p:ph type="title"/>
          </p:nvPr>
        </p:nvSpPr>
        <p:spPr/>
        <p:txBody>
          <a:bodyPr/>
          <a:lstStyle/>
          <a:p>
            <a:r>
              <a:rPr lang="en-US" dirty="0"/>
              <a:t>		REC MODE</a:t>
            </a:r>
            <a:br>
              <a:rPr lang="en-US" dirty="0"/>
            </a:br>
            <a:r>
              <a:rPr lang="en-US" dirty="0"/>
              <a:t>		(Multi track)</a:t>
            </a:r>
            <a:endParaRPr lang="en-NG" dirty="0"/>
          </a:p>
        </p:txBody>
      </p:sp>
      <p:sp>
        <p:nvSpPr>
          <p:cNvPr id="3" name="Content Placeholder 2">
            <a:extLst>
              <a:ext uri="{FF2B5EF4-FFF2-40B4-BE49-F238E27FC236}">
                <a16:creationId xmlns:a16="http://schemas.microsoft.com/office/drawing/2014/main" id="{1C650C19-2E00-FA3D-E126-FACCDCE502EF}"/>
              </a:ext>
            </a:extLst>
          </p:cNvPr>
          <p:cNvSpPr>
            <a:spLocks noGrp="1"/>
          </p:cNvSpPr>
          <p:nvPr>
            <p:ph idx="1"/>
          </p:nvPr>
        </p:nvSpPr>
        <p:spPr/>
        <p:txBody>
          <a:bodyPr>
            <a:normAutofit fontScale="85000" lnSpcReduction="20000"/>
          </a:bodyPr>
          <a:lstStyle/>
          <a:p>
            <a:r>
              <a:rPr lang="en-US" dirty="0">
                <a:solidFill>
                  <a:srgbClr val="0070C0"/>
                </a:solidFill>
              </a:rPr>
              <a:t>Reform </a:t>
            </a:r>
            <a:r>
              <a:rPr lang="en-US" dirty="0"/>
              <a:t>of Regulations and Organizational Structure</a:t>
            </a:r>
          </a:p>
          <a:p>
            <a:r>
              <a:rPr lang="en-US" dirty="0">
                <a:solidFill>
                  <a:srgbClr val="0070C0"/>
                </a:solidFill>
              </a:rPr>
              <a:t>Expansion</a:t>
            </a:r>
            <a:r>
              <a:rPr lang="en-US" dirty="0"/>
              <a:t> of Programs and Creation of Access</a:t>
            </a:r>
          </a:p>
          <a:p>
            <a:r>
              <a:rPr lang="en-US" dirty="0">
                <a:solidFill>
                  <a:srgbClr val="0070C0"/>
                </a:solidFill>
              </a:rPr>
              <a:t>Consolidation</a:t>
            </a:r>
            <a:r>
              <a:rPr lang="en-US" dirty="0"/>
              <a:t> of Structures and Processes of Quality Control</a:t>
            </a:r>
          </a:p>
          <a:p>
            <a:r>
              <a:rPr lang="en-US" dirty="0">
                <a:solidFill>
                  <a:srgbClr val="0070C0"/>
                </a:solidFill>
              </a:rPr>
              <a:t>Modernization</a:t>
            </a:r>
            <a:r>
              <a:rPr lang="en-US" dirty="0"/>
              <a:t> of Services and Facilities</a:t>
            </a:r>
          </a:p>
          <a:p>
            <a:pPr marL="0" indent="0">
              <a:buNone/>
            </a:pPr>
            <a:r>
              <a:rPr lang="en-US" dirty="0">
                <a:solidFill>
                  <a:srgbClr val="FF0000"/>
                </a:solidFill>
              </a:rPr>
              <a:t>In Addition</a:t>
            </a:r>
            <a:endParaRPr lang="en-US" dirty="0"/>
          </a:p>
          <a:p>
            <a:pPr marL="0" indent="0">
              <a:buNone/>
            </a:pPr>
            <a:r>
              <a:rPr lang="en-US" dirty="0"/>
              <a:t>Appointment of Program Officers for orderly leadership transition</a:t>
            </a:r>
          </a:p>
          <a:p>
            <a:pPr marL="0" indent="0">
              <a:buNone/>
            </a:pPr>
            <a:r>
              <a:rPr lang="en-US" dirty="0"/>
              <a:t>Mid way Evaluation of </a:t>
            </a:r>
            <a:r>
              <a:rPr lang="en-US" dirty="0" err="1"/>
              <a:t>DLC</a:t>
            </a:r>
            <a:r>
              <a:rPr lang="en-US" dirty="0"/>
              <a:t> and Programs</a:t>
            </a:r>
          </a:p>
          <a:p>
            <a:pPr marL="0" indent="0">
              <a:buNone/>
            </a:pPr>
            <a:r>
              <a:rPr lang="en-US" dirty="0"/>
              <a:t>Transparency and Accountability and Adapted Ethical Standards</a:t>
            </a:r>
          </a:p>
          <a:p>
            <a:pPr marL="0" indent="0">
              <a:buNone/>
            </a:pPr>
            <a:r>
              <a:rPr lang="en-US" dirty="0"/>
              <a:t>Massive Multimedia content development (774 course materials in less than 2 years)</a:t>
            </a:r>
          </a:p>
          <a:p>
            <a:pPr marL="0" indent="0">
              <a:buNone/>
            </a:pPr>
            <a:r>
              <a:rPr lang="en-US" dirty="0"/>
              <a:t>Vibrant Radio broadcast of lectures on Diamond FM 101,1</a:t>
            </a:r>
          </a:p>
          <a:p>
            <a:endParaRPr lang="en-US" dirty="0"/>
          </a:p>
          <a:p>
            <a:endParaRPr lang="en-NG" dirty="0"/>
          </a:p>
        </p:txBody>
      </p:sp>
    </p:spTree>
    <p:extLst>
      <p:ext uri="{BB962C8B-B14F-4D97-AF65-F5344CB8AC3E}">
        <p14:creationId xmlns:p14="http://schemas.microsoft.com/office/powerpoint/2010/main" val="233650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6D-2C81-ED94-895C-D15A2011C231}"/>
              </a:ext>
            </a:extLst>
          </p:cNvPr>
          <p:cNvSpPr>
            <a:spLocks noGrp="1"/>
          </p:cNvSpPr>
          <p:nvPr>
            <p:ph type="title"/>
          </p:nvPr>
        </p:nvSpPr>
        <p:spPr/>
        <p:txBody>
          <a:bodyPr/>
          <a:lstStyle/>
          <a:p>
            <a:r>
              <a:rPr lang="en-US" dirty="0"/>
              <a:t>	SOME STRATEGIC INITIATIVES (Partnerships and lifelong learning niches)</a:t>
            </a:r>
            <a:endParaRPr lang="en-NG" dirty="0"/>
          </a:p>
        </p:txBody>
      </p:sp>
      <p:sp>
        <p:nvSpPr>
          <p:cNvPr id="3" name="Content Placeholder 2">
            <a:extLst>
              <a:ext uri="{FF2B5EF4-FFF2-40B4-BE49-F238E27FC236}">
                <a16:creationId xmlns:a16="http://schemas.microsoft.com/office/drawing/2014/main" id="{FF769335-E66E-69FB-149E-1359C002DD15}"/>
              </a:ext>
            </a:extLst>
          </p:cNvPr>
          <p:cNvSpPr>
            <a:spLocks noGrp="1"/>
          </p:cNvSpPr>
          <p:nvPr>
            <p:ph idx="1"/>
          </p:nvPr>
        </p:nvSpPr>
        <p:spPr/>
        <p:txBody>
          <a:bodyPr>
            <a:normAutofit fontScale="92500" lnSpcReduction="20000"/>
          </a:bodyPr>
          <a:lstStyle/>
          <a:p>
            <a:r>
              <a:rPr lang="en-US" dirty="0"/>
              <a:t>Partnership development (Computer literacy training in partnership with cyber cafes, training of cyber cafes to provide minimal technology support…admissions and access of portals, download of courseware)</a:t>
            </a:r>
          </a:p>
          <a:p>
            <a:r>
              <a:rPr lang="en-US" dirty="0"/>
              <a:t>Equipping staff (computer acquisition scheme for staff and students)</a:t>
            </a:r>
          </a:p>
          <a:p>
            <a:r>
              <a:rPr lang="en-US" dirty="0"/>
              <a:t>Leadership development (staff retreat, road trip to GIMPA, staff conferences) </a:t>
            </a:r>
          </a:p>
          <a:p>
            <a:r>
              <a:rPr lang="en-US" dirty="0"/>
              <a:t>Moving DLC to Town (minimized disruptive effects of strikes and promoted stakeholder participation)</a:t>
            </a:r>
          </a:p>
          <a:p>
            <a:r>
              <a:rPr lang="en-US" dirty="0"/>
              <a:t>Printer Financing of 845 text in one year (outsourcing model)</a:t>
            </a:r>
          </a:p>
          <a:p>
            <a:r>
              <a:rPr lang="en-US" dirty="0"/>
              <a:t>Training of Mechanics</a:t>
            </a:r>
          </a:p>
          <a:p>
            <a:r>
              <a:rPr lang="en-US" dirty="0"/>
              <a:t>800 students to 16000; bigger than PG school and undergraduate unit.</a:t>
            </a:r>
          </a:p>
          <a:p>
            <a:r>
              <a:rPr lang="en-US" dirty="0"/>
              <a:t>Partnership with churches and Mosques</a:t>
            </a:r>
            <a:endParaRPr lang="en-NG" dirty="0"/>
          </a:p>
        </p:txBody>
      </p:sp>
    </p:spTree>
    <p:extLst>
      <p:ext uri="{BB962C8B-B14F-4D97-AF65-F5344CB8AC3E}">
        <p14:creationId xmlns:p14="http://schemas.microsoft.com/office/powerpoint/2010/main" val="48319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F793-4896-038C-FE53-2C85ED13DF44}"/>
              </a:ext>
            </a:extLst>
          </p:cNvPr>
          <p:cNvSpPr>
            <a:spLocks noGrp="1"/>
          </p:cNvSpPr>
          <p:nvPr>
            <p:ph type="title"/>
          </p:nvPr>
        </p:nvSpPr>
        <p:spPr/>
        <p:txBody>
          <a:bodyPr>
            <a:normAutofit/>
          </a:bodyPr>
          <a:lstStyle/>
          <a:p>
            <a:r>
              <a:rPr lang="en-US" dirty="0"/>
              <a:t>Rapid increase in student population, increased IGR and better quality outcomes.</a:t>
            </a:r>
            <a:endParaRPr lang="en-NG" dirty="0"/>
          </a:p>
        </p:txBody>
      </p:sp>
      <p:sp>
        <p:nvSpPr>
          <p:cNvPr id="3" name="Content Placeholder 2">
            <a:extLst>
              <a:ext uri="{FF2B5EF4-FFF2-40B4-BE49-F238E27FC236}">
                <a16:creationId xmlns:a16="http://schemas.microsoft.com/office/drawing/2014/main" id="{4347028C-5D63-3D59-AC30-B26889C951BC}"/>
              </a:ext>
            </a:extLst>
          </p:cNvPr>
          <p:cNvSpPr>
            <a:spLocks noGrp="1"/>
          </p:cNvSpPr>
          <p:nvPr>
            <p:ph idx="1"/>
          </p:nvPr>
        </p:nvSpPr>
        <p:spPr/>
        <p:txBody>
          <a:bodyPr>
            <a:normAutofit lnSpcReduction="10000"/>
          </a:bodyPr>
          <a:lstStyle/>
          <a:p>
            <a:r>
              <a:rPr lang="en-US" dirty="0"/>
              <a:t>Achieved parity of esteem between </a:t>
            </a:r>
            <a:r>
              <a:rPr lang="en-US" dirty="0" err="1"/>
              <a:t>DLC</a:t>
            </a:r>
            <a:r>
              <a:rPr lang="en-US" dirty="0"/>
              <a:t> graduates and </a:t>
            </a:r>
            <a:r>
              <a:rPr lang="en-US" dirty="0" err="1"/>
              <a:t>F2F</a:t>
            </a:r>
            <a:r>
              <a:rPr lang="en-US" dirty="0"/>
              <a:t> ones</a:t>
            </a:r>
          </a:p>
          <a:p>
            <a:r>
              <a:rPr lang="en-US" dirty="0"/>
              <a:t>Development of </a:t>
            </a:r>
            <a:r>
              <a:rPr lang="en-US" dirty="0" err="1"/>
              <a:t>M&amp;E</a:t>
            </a:r>
            <a:r>
              <a:rPr lang="en-US" dirty="0"/>
              <a:t> Framework</a:t>
            </a:r>
          </a:p>
          <a:p>
            <a:r>
              <a:rPr lang="en-US" dirty="0"/>
              <a:t>Independent Portal for Online Access</a:t>
            </a:r>
          </a:p>
          <a:p>
            <a:r>
              <a:rPr lang="en-US" dirty="0"/>
              <a:t>Massive but guided program expansion (from 4-38)</a:t>
            </a:r>
          </a:p>
          <a:p>
            <a:r>
              <a:rPr lang="en-US" dirty="0"/>
              <a:t>Increased student population (from 1,100 to over 15, 000)</a:t>
            </a:r>
          </a:p>
          <a:p>
            <a:r>
              <a:rPr lang="en-US" dirty="0"/>
              <a:t>From an indebted Centre to a center supporting UI in payment of salaries</a:t>
            </a:r>
          </a:p>
          <a:p>
            <a:r>
              <a:rPr lang="en-US" dirty="0"/>
              <a:t>Brand enhancement and community service (summer computer literacy training for children, training for mechanics on new technology, etc.)</a:t>
            </a:r>
          </a:p>
          <a:p>
            <a:endParaRPr lang="en-NG" dirty="0"/>
          </a:p>
        </p:txBody>
      </p:sp>
    </p:spTree>
    <p:extLst>
      <p:ext uri="{BB962C8B-B14F-4D97-AF65-F5344CB8AC3E}">
        <p14:creationId xmlns:p14="http://schemas.microsoft.com/office/powerpoint/2010/main" val="271978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A9CB-A2C7-EA15-702A-06F0BC172E4B}"/>
              </a:ext>
            </a:extLst>
          </p:cNvPr>
          <p:cNvSpPr>
            <a:spLocks noGrp="1"/>
          </p:cNvSpPr>
          <p:nvPr>
            <p:ph type="title"/>
          </p:nvPr>
        </p:nvSpPr>
        <p:spPr/>
        <p:txBody>
          <a:bodyPr/>
          <a:lstStyle/>
          <a:p>
            <a:r>
              <a:rPr lang="en-US" dirty="0"/>
              <a:t>From N20M LOAN TO PRIMARY IGR SOURCE</a:t>
            </a:r>
          </a:p>
        </p:txBody>
      </p:sp>
      <p:sp>
        <p:nvSpPr>
          <p:cNvPr id="3" name="Content Placeholder 2">
            <a:extLst>
              <a:ext uri="{FF2B5EF4-FFF2-40B4-BE49-F238E27FC236}">
                <a16:creationId xmlns:a16="http://schemas.microsoft.com/office/drawing/2014/main" id="{E4AAC13A-F343-9398-6572-B63B94114729}"/>
              </a:ext>
            </a:extLst>
          </p:cNvPr>
          <p:cNvSpPr>
            <a:spLocks noGrp="1"/>
          </p:cNvSpPr>
          <p:nvPr>
            <p:ph idx="1"/>
          </p:nvPr>
        </p:nvSpPr>
        <p:spPr/>
        <p:txBody>
          <a:bodyPr/>
          <a:lstStyle/>
          <a:p>
            <a:r>
              <a:rPr lang="en-US" dirty="0"/>
              <a:t>A loan to protect to UI’s cash cow</a:t>
            </a:r>
          </a:p>
          <a:p>
            <a:r>
              <a:rPr lang="en-US" dirty="0"/>
              <a:t>Partnership with UI bookshop</a:t>
            </a:r>
          </a:p>
          <a:p>
            <a:r>
              <a:rPr lang="en-US" dirty="0"/>
              <a:t>Major source of HE text to tertiary education institutions</a:t>
            </a:r>
          </a:p>
          <a:p>
            <a:r>
              <a:rPr lang="en-US" dirty="0"/>
              <a:t>Despised by community to beautiful bride</a:t>
            </a:r>
          </a:p>
          <a:p>
            <a:r>
              <a:rPr lang="en-US" dirty="0"/>
              <a:t>From accusation of watering down degrees to the best evidence of UI quality</a:t>
            </a:r>
          </a:p>
          <a:p>
            <a:r>
              <a:rPr lang="en-US" dirty="0"/>
              <a:t>Educational radio broadcast from Diamond FM</a:t>
            </a:r>
          </a:p>
          <a:p>
            <a:r>
              <a:rPr lang="en-US" dirty="0"/>
              <a:t>Partnership with the Police, NSDC</a:t>
            </a:r>
          </a:p>
        </p:txBody>
      </p:sp>
    </p:spTree>
    <p:extLst>
      <p:ext uri="{BB962C8B-B14F-4D97-AF65-F5344CB8AC3E}">
        <p14:creationId xmlns:p14="http://schemas.microsoft.com/office/powerpoint/2010/main" val="326741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3231</Words>
  <Application>Microsoft Office PowerPoint</Application>
  <PresentationFormat>Widescreen</PresentationFormat>
  <Paragraphs>339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Calibri Light</vt:lpstr>
      <vt:lpstr>Times New Roman</vt:lpstr>
      <vt:lpstr>Office Theme</vt:lpstr>
      <vt:lpstr>COUNCIL RETREAT Theme: A New Strategic Direction to Inspire and Reposition the Rivers State University for Excellent Outcomes</vt:lpstr>
      <vt:lpstr>Reforming, Refocusing and repurposing Continuing Education and Distance Learning in Rivers State University for Excellent Outcomes We don’t see things as they are. We see them as we are (Anais Nin). All wisdom is plagiarism, only stupidity is original. Hugh Kerr). </vt:lpstr>
      <vt:lpstr>  PRELIMINARY NOTES Understanding the Nature of State is the Beginning of Progress</vt:lpstr>
      <vt:lpstr>EXPERIENCES FROM THE UNIVERSITY OF IBADAN  FROM SIBERIA TO THE PROMISED LAND</vt:lpstr>
      <vt:lpstr> FROM EXTERNAL DEGREES TO DLC</vt:lpstr>
      <vt:lpstr>  REC MODE   (Multi track)</vt:lpstr>
      <vt:lpstr> SOME STRATEGIC INITIATIVES (Partnerships and lifelong learning niches)</vt:lpstr>
      <vt:lpstr>Rapid increase in student population, increased IGR and better quality outcomes.</vt:lpstr>
      <vt:lpstr>From N20M LOAN TO PRIMARY IGR SOURCE</vt:lpstr>
      <vt:lpstr>What does it mean to reform. repurpose, refocus?</vt:lpstr>
      <vt:lpstr>Refocus</vt:lpstr>
      <vt:lpstr>  REPURPOSING Begins with university-wide facilities audit</vt:lpstr>
      <vt:lpstr> Repurposing ODL and CE ONE UNIVERSITY, ONE CENTRE MANY PROGRAMS</vt:lpstr>
      <vt:lpstr>Improving course-to-progam ratio and efficiency</vt:lpstr>
      <vt:lpstr>What are expected excellent outcomes?   Benchmarking Required</vt:lpstr>
      <vt:lpstr>EMERGING REALITIES AND ISSUES The Old Story No Longer Works, but we have not learned the new story!</vt:lpstr>
      <vt:lpstr>    TRENDS</vt:lpstr>
      <vt:lpstr>ADAPTATION IS KEY</vt:lpstr>
      <vt:lpstr> 7-STARS THAT MUST SHINE IN RSU ODL/CE </vt:lpstr>
      <vt:lpstr>14 + x Game Changers as a result of refocusing</vt:lpstr>
      <vt:lpstr> 14+x Game Changers cont’d</vt:lpstr>
      <vt:lpstr>Changes in Mentality Required  FROM:</vt:lpstr>
      <vt:lpstr>DOING DIFFERENT THINGS AND DOING THEM DIFFERENTLY  Good intentions are not enough. They must be followed by good planning and good practices. Success in change cannot occur if one is not conscious to resistance and plan for it  Managing change (SPACE) Spacing, pacing, phasing, phrasing, bracing (Gracing, Acing, Easing) </vt:lpstr>
      <vt:lpstr>  START FROM BASICS 1. INSTITUTIONAL SELF-AWARENESS 2. LEARNER CHARACTERISTICS 3. ENVIRONMENTAL SCANNING 4. STAFF CHARACTERISTICS 5. GAP ANALYSIS 6. STAKEHOLDER FORUM FOR BRAINSTORMING 7. ACTION PLAN 8. ODL/CE POLICY REVIEW 9. REGULATORY ADJUSTMENTS AND STRUCTURES/PROCESSES/STAFF 10. PARTNERSHIP FRAMEWORK 11. INTEGRATION OF NATIONAL AND COMMUNITY ASSETS 12 SENATE AND COUNCIL APPROVALS 13. NUC PROCESSES</vt:lpstr>
      <vt:lpstr>   What is ODL?</vt:lpstr>
      <vt:lpstr>   WHAT SHOULD ODL DO?</vt:lpstr>
      <vt:lpstr>  What are the benefits?</vt:lpstr>
      <vt:lpstr>   An Appropriate and Sustainable Model: What does it mean?  We can be knowledgeable with other people’s knowledge, but we cannot be wise with other people’s wisdom”(Michel de Montaigne 1533—1592)   </vt:lpstr>
      <vt:lpstr> Start by correcting inherited inefficiencies of face 2 face mode</vt:lpstr>
      <vt:lpstr>Cost saving and efficiency enhancing measures Remove costly redundancies of the face 2 face mode</vt:lpstr>
      <vt:lpstr>  Diverse partnerships and collaborations  develop a partnership framework</vt:lpstr>
      <vt:lpstr>  Other initiatives are</vt:lpstr>
      <vt:lpstr>Skills development and Updating  Create service-learning opportunities for students while being relevant</vt:lpstr>
      <vt:lpstr> AN INTEGRATIVE HOLISTIC COST-EFFECTIVE APPROACH </vt:lpstr>
      <vt:lpstr> AN INTEGRATIVE COST-EFFECTIVE APPROACH INSOURCING and Student Learning/Work Opportunities </vt:lpstr>
      <vt:lpstr>   WHAT TO DO</vt:lpstr>
      <vt:lpstr>  END NOTES Why things do not change: we go to school to destroy the innovator, and misdirect the original thinker, then spend years trying to restore him through workshops and seminars</vt:lpstr>
      <vt:lpstr>Na so I see am; I tan una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Repurposing, reforming and refocusing distance learning in FUTMinna for excellent outcomes</dc:title>
  <dc:creator>hp</dc:creator>
  <cp:lastModifiedBy>PC</cp:lastModifiedBy>
  <cp:revision>30</cp:revision>
  <dcterms:created xsi:type="dcterms:W3CDTF">2022-11-10T11:04:31Z</dcterms:created>
  <dcterms:modified xsi:type="dcterms:W3CDTF">2026-04-10T09:46:05Z</dcterms:modified>
</cp:coreProperties>
</file>