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1148" r:id="rId3"/>
    <p:sldId id="1145" r:id="rId4"/>
    <p:sldId id="1121" r:id="rId5"/>
    <p:sldId id="1095" r:id="rId6"/>
    <p:sldId id="283" r:id="rId7"/>
    <p:sldId id="1052" r:id="rId8"/>
    <p:sldId id="349" r:id="rId9"/>
    <p:sldId id="938" r:id="rId10"/>
    <p:sldId id="939" r:id="rId11"/>
    <p:sldId id="1122" r:id="rId12"/>
    <p:sldId id="1096" r:id="rId13"/>
    <p:sldId id="1097" r:id="rId14"/>
    <p:sldId id="1059" r:id="rId15"/>
    <p:sldId id="1034" r:id="rId16"/>
    <p:sldId id="1013" r:id="rId17"/>
    <p:sldId id="970" r:id="rId18"/>
    <p:sldId id="885" r:id="rId19"/>
    <p:sldId id="315" r:id="rId20"/>
    <p:sldId id="1094" r:id="rId21"/>
    <p:sldId id="973" r:id="rId22"/>
    <p:sldId id="1044" r:id="rId23"/>
    <p:sldId id="974" r:id="rId24"/>
    <p:sldId id="1045" r:id="rId25"/>
    <p:sldId id="976" r:id="rId26"/>
    <p:sldId id="977" r:id="rId27"/>
    <p:sldId id="1075" r:id="rId28"/>
    <p:sldId id="993" r:id="rId29"/>
    <p:sldId id="978" r:id="rId30"/>
    <p:sldId id="979" r:id="rId31"/>
    <p:sldId id="984" r:id="rId32"/>
    <p:sldId id="287" r:id="rId33"/>
    <p:sldId id="277" r:id="rId34"/>
    <p:sldId id="278" r:id="rId35"/>
    <p:sldId id="279" r:id="rId36"/>
    <p:sldId id="280" r:id="rId37"/>
    <p:sldId id="934" r:id="rId38"/>
    <p:sldId id="1035" r:id="rId39"/>
    <p:sldId id="261" r:id="rId40"/>
    <p:sldId id="262" r:id="rId41"/>
    <p:sldId id="935" r:id="rId42"/>
    <p:sldId id="941" r:id="rId43"/>
    <p:sldId id="942" r:id="rId44"/>
    <p:sldId id="943" r:id="rId45"/>
    <p:sldId id="944" r:id="rId46"/>
    <p:sldId id="945" r:id="rId47"/>
    <p:sldId id="946" r:id="rId48"/>
    <p:sldId id="947" r:id="rId49"/>
    <p:sldId id="948" r:id="rId50"/>
    <p:sldId id="949" r:id="rId51"/>
    <p:sldId id="950" r:id="rId52"/>
    <p:sldId id="952" r:id="rId53"/>
    <p:sldId id="953" r:id="rId54"/>
    <p:sldId id="954" r:id="rId55"/>
    <p:sldId id="1102" r:id="rId56"/>
    <p:sldId id="1103" r:id="rId57"/>
    <p:sldId id="1104" r:id="rId58"/>
    <p:sldId id="1105" r:id="rId59"/>
    <p:sldId id="1106" r:id="rId60"/>
    <p:sldId id="1132" r:id="rId61"/>
    <p:sldId id="1133" r:id="rId62"/>
    <p:sldId id="1134" r:id="rId63"/>
    <p:sldId id="1135" r:id="rId64"/>
    <p:sldId id="1123" r:id="rId65"/>
    <p:sldId id="1124" r:id="rId66"/>
    <p:sldId id="1149" r:id="rId67"/>
    <p:sldId id="1125" r:id="rId68"/>
    <p:sldId id="1126" r:id="rId69"/>
    <p:sldId id="1127" r:id="rId70"/>
    <p:sldId id="1138" r:id="rId71"/>
    <p:sldId id="1128" r:id="rId72"/>
    <p:sldId id="1137" r:id="rId73"/>
    <p:sldId id="1129" r:id="rId74"/>
    <p:sldId id="1130" r:id="rId75"/>
    <p:sldId id="1136" r:id="rId76"/>
    <p:sldId id="1131" r:id="rId77"/>
    <p:sldId id="881" r:id="rId78"/>
    <p:sldId id="1144" r:id="rId79"/>
    <p:sldId id="922" r:id="rId80"/>
    <p:sldId id="1147" r:id="rId81"/>
    <p:sldId id="951" r:id="rId82"/>
    <p:sldId id="1118" r:id="rId83"/>
    <p:sldId id="921" r:id="rId84"/>
    <p:sldId id="1119" r:id="rId85"/>
    <p:sldId id="1120" r:id="rId8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1581" autoAdjust="0"/>
  </p:normalViewPr>
  <p:slideViewPr>
    <p:cSldViewPr snapToGrid="0">
      <p:cViewPr varScale="1">
        <p:scale>
          <a:sx n="61" d="100"/>
          <a:sy n="61" d="100"/>
        </p:scale>
        <p:origin x="8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9DA7458-096A-4997-A748-22B53A6DDC5F}" type="doc">
      <dgm:prSet loTypeId="urn:microsoft.com/office/officeart/2018/2/layout/IconVerticalSolidList" loCatId="icon" qsTypeId="urn:microsoft.com/office/officeart/2005/8/quickstyle/simple4#1" qsCatId="simple" csTypeId="urn:microsoft.com/office/officeart/2005/8/colors/colorful4#1" csCatId="colorful" phldr="1"/>
      <dgm:spPr/>
      <dgm:t>
        <a:bodyPr/>
        <a:lstStyle/>
        <a:p>
          <a:endParaRPr lang="en-US"/>
        </a:p>
      </dgm:t>
    </dgm:pt>
    <dgm:pt modelId="{EA834812-3D9E-4C86-9EF6-4A963A23E69F}">
      <dgm:prSet/>
      <dgm:spPr/>
      <dgm:t>
        <a:bodyPr/>
        <a:lstStyle/>
        <a:p>
          <a:pPr>
            <a:lnSpc>
              <a:spcPct val="100000"/>
            </a:lnSpc>
          </a:pPr>
          <a:r>
            <a:rPr lang="en-US" b="1" dirty="0"/>
            <a:t>Teach the next generation </a:t>
          </a:r>
          <a:r>
            <a:rPr lang="en-US" dirty="0"/>
            <a:t>– with up-to-date facilities on real market questions about the sciences needed to address current and future questions.  </a:t>
          </a:r>
        </a:p>
      </dgm:t>
    </dgm:pt>
    <dgm:pt modelId="{C17C749F-C28B-46D8-AAAD-230FD27D1210}" type="parTrans" cxnId="{7CA71218-F820-443B-863B-9ED61615FA9F}">
      <dgm:prSet/>
      <dgm:spPr/>
      <dgm:t>
        <a:bodyPr/>
        <a:lstStyle/>
        <a:p>
          <a:endParaRPr lang="en-US"/>
        </a:p>
      </dgm:t>
    </dgm:pt>
    <dgm:pt modelId="{1519B27C-9D62-41BA-B398-ED04560D9AE6}" type="sibTrans" cxnId="{7CA71218-F820-443B-863B-9ED61615FA9F}">
      <dgm:prSet/>
      <dgm:spPr/>
      <dgm:t>
        <a:bodyPr/>
        <a:lstStyle/>
        <a:p>
          <a:endParaRPr lang="en-US"/>
        </a:p>
      </dgm:t>
    </dgm:pt>
    <dgm:pt modelId="{A0A1BA18-7EB2-4ABC-8DCA-02EE3A353D37}">
      <dgm:prSet/>
      <dgm:spPr/>
      <dgm:t>
        <a:bodyPr/>
        <a:lstStyle/>
        <a:p>
          <a:pPr>
            <a:lnSpc>
              <a:spcPct val="100000"/>
            </a:lnSpc>
          </a:pPr>
          <a:r>
            <a:rPr lang="en-US" b="1" dirty="0"/>
            <a:t>Conduct research </a:t>
          </a:r>
          <a:r>
            <a:rPr lang="en-US" dirty="0"/>
            <a:t>- “Curiosity-driven Research,” certainly but– the University also needs to bring Science to bear on social problems and industry needs.</a:t>
          </a:r>
        </a:p>
      </dgm:t>
    </dgm:pt>
    <dgm:pt modelId="{7CFFA9C8-5993-45D9-87C8-DAF4270CAF5D}" type="parTrans" cxnId="{782E63B0-1F93-46D8-A0D3-5610BC866932}">
      <dgm:prSet/>
      <dgm:spPr/>
      <dgm:t>
        <a:bodyPr/>
        <a:lstStyle/>
        <a:p>
          <a:endParaRPr lang="en-US"/>
        </a:p>
      </dgm:t>
    </dgm:pt>
    <dgm:pt modelId="{4F4A1404-3298-44F6-B62E-7EF5053568D5}" type="sibTrans" cxnId="{782E63B0-1F93-46D8-A0D3-5610BC866932}">
      <dgm:prSet/>
      <dgm:spPr/>
      <dgm:t>
        <a:bodyPr/>
        <a:lstStyle/>
        <a:p>
          <a:endParaRPr lang="en-US"/>
        </a:p>
      </dgm:t>
    </dgm:pt>
    <dgm:pt modelId="{847A095C-41E3-4526-AF6E-8184E0E72DB4}">
      <dgm:prSet/>
      <dgm:spPr/>
      <dgm:t>
        <a:bodyPr/>
        <a:lstStyle/>
        <a:p>
          <a:pPr>
            <a:lnSpc>
              <a:spcPct val="100000"/>
            </a:lnSpc>
          </a:pPr>
          <a:r>
            <a:rPr lang="en-US" b="1" dirty="0"/>
            <a:t>Commercialize </a:t>
          </a:r>
          <a:r>
            <a:rPr lang="en-US" dirty="0"/>
            <a:t>– New science-led solutions to societal problems, new products, processes. </a:t>
          </a:r>
        </a:p>
      </dgm:t>
    </dgm:pt>
    <dgm:pt modelId="{1828B804-9274-4B83-A3E5-BBCF85C37AF9}" type="parTrans" cxnId="{3206A0DB-EDF0-4684-B48B-CA1298515489}">
      <dgm:prSet/>
      <dgm:spPr/>
      <dgm:t>
        <a:bodyPr/>
        <a:lstStyle/>
        <a:p>
          <a:endParaRPr lang="en-US"/>
        </a:p>
      </dgm:t>
    </dgm:pt>
    <dgm:pt modelId="{91229F59-F494-4452-8A62-9FC2ADF81320}" type="sibTrans" cxnId="{3206A0DB-EDF0-4684-B48B-CA1298515489}">
      <dgm:prSet/>
      <dgm:spPr/>
      <dgm:t>
        <a:bodyPr/>
        <a:lstStyle/>
        <a:p>
          <a:endParaRPr lang="en-US"/>
        </a:p>
      </dgm:t>
    </dgm:pt>
    <dgm:pt modelId="{3EA0426B-EDFF-4B87-8A4B-50CD6CC02C9D}">
      <dgm:prSet/>
      <dgm:spPr/>
      <dgm:t>
        <a:bodyPr/>
        <a:lstStyle/>
        <a:p>
          <a:pPr>
            <a:lnSpc>
              <a:spcPct val="100000"/>
            </a:lnSpc>
          </a:pPr>
          <a:r>
            <a:rPr lang="en-US" b="1" dirty="0"/>
            <a:t>Generate market-ready students </a:t>
          </a:r>
          <a:r>
            <a:rPr lang="en-US" dirty="0"/>
            <a:t>– Create a cadre of creative and curious team players.</a:t>
          </a:r>
        </a:p>
      </dgm:t>
    </dgm:pt>
    <dgm:pt modelId="{51D0BC37-CA48-42FD-A571-34AE61B95B10}" type="parTrans" cxnId="{C142291B-7CD0-4134-89F1-A24132255132}">
      <dgm:prSet/>
      <dgm:spPr/>
      <dgm:t>
        <a:bodyPr/>
        <a:lstStyle/>
        <a:p>
          <a:endParaRPr lang="en-US"/>
        </a:p>
      </dgm:t>
    </dgm:pt>
    <dgm:pt modelId="{54E68528-E0FA-4241-889A-84A5DE913F80}" type="sibTrans" cxnId="{C142291B-7CD0-4134-89F1-A24132255132}">
      <dgm:prSet/>
      <dgm:spPr/>
      <dgm:t>
        <a:bodyPr/>
        <a:lstStyle/>
        <a:p>
          <a:endParaRPr lang="en-US"/>
        </a:p>
      </dgm:t>
    </dgm:pt>
    <dgm:pt modelId="{04DBC38B-25D9-43FA-8EB1-621C9EEC78B9}" type="pres">
      <dgm:prSet presAssocID="{B9DA7458-096A-4997-A748-22B53A6DDC5F}" presName="root" presStyleCnt="0">
        <dgm:presLayoutVars>
          <dgm:dir/>
          <dgm:resizeHandles val="exact"/>
        </dgm:presLayoutVars>
      </dgm:prSet>
      <dgm:spPr/>
    </dgm:pt>
    <dgm:pt modelId="{0A67B979-D9EC-4FCA-83E6-B3D29D29CEF2}" type="pres">
      <dgm:prSet presAssocID="{EA834812-3D9E-4C86-9EF6-4A963A23E69F}" presName="compNode" presStyleCnt="0"/>
      <dgm:spPr/>
    </dgm:pt>
    <dgm:pt modelId="{9D68BC3B-B4BF-431F-9C60-73430A2BA983}" type="pres">
      <dgm:prSet presAssocID="{EA834812-3D9E-4C86-9EF6-4A963A23E69F}" presName="bgRect" presStyleLbl="bgShp" presStyleIdx="0" presStyleCnt="4"/>
      <dgm:spPr/>
    </dgm:pt>
    <dgm:pt modelId="{18465B11-4679-473A-9FC0-A57B52C64582}" type="pres">
      <dgm:prSet presAssocID="{EA834812-3D9E-4C86-9EF6-4A963A23E69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FB099F56-EAE2-4725-8E66-1BAF1938F283}" type="pres">
      <dgm:prSet presAssocID="{EA834812-3D9E-4C86-9EF6-4A963A23E69F}" presName="spaceRect" presStyleCnt="0"/>
      <dgm:spPr/>
    </dgm:pt>
    <dgm:pt modelId="{1A51EB76-7F76-4828-B7A2-E925F30F1102}" type="pres">
      <dgm:prSet presAssocID="{EA834812-3D9E-4C86-9EF6-4A963A23E69F}" presName="parTx" presStyleLbl="revTx" presStyleIdx="0" presStyleCnt="4">
        <dgm:presLayoutVars>
          <dgm:chMax val="0"/>
          <dgm:chPref val="0"/>
        </dgm:presLayoutVars>
      </dgm:prSet>
      <dgm:spPr/>
    </dgm:pt>
    <dgm:pt modelId="{158BC134-DE44-4925-866B-F213B1B9BCBF}" type="pres">
      <dgm:prSet presAssocID="{1519B27C-9D62-41BA-B398-ED04560D9AE6}" presName="sibTrans" presStyleCnt="0"/>
      <dgm:spPr/>
    </dgm:pt>
    <dgm:pt modelId="{ADBB31F4-7A31-4192-BA55-FE3EA7D868A0}" type="pres">
      <dgm:prSet presAssocID="{A0A1BA18-7EB2-4ABC-8DCA-02EE3A353D37}" presName="compNode" presStyleCnt="0"/>
      <dgm:spPr/>
    </dgm:pt>
    <dgm:pt modelId="{D0A4A94A-5A2E-4C11-9781-874293B1A89C}" type="pres">
      <dgm:prSet presAssocID="{A0A1BA18-7EB2-4ABC-8DCA-02EE3A353D37}" presName="bgRect" presStyleLbl="bgShp" presStyleIdx="1" presStyleCnt="4"/>
      <dgm:spPr/>
    </dgm:pt>
    <dgm:pt modelId="{74B853C5-E75A-4188-ADA3-002133A7887B}" type="pres">
      <dgm:prSet presAssocID="{A0A1BA18-7EB2-4ABC-8DCA-02EE3A353D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4AE5A0D8-3AD5-44AC-BCDF-DA4551977C9B}" type="pres">
      <dgm:prSet presAssocID="{A0A1BA18-7EB2-4ABC-8DCA-02EE3A353D37}" presName="spaceRect" presStyleCnt="0"/>
      <dgm:spPr/>
    </dgm:pt>
    <dgm:pt modelId="{8D7B4F02-4318-48AF-990B-92A8334F64AC}" type="pres">
      <dgm:prSet presAssocID="{A0A1BA18-7EB2-4ABC-8DCA-02EE3A353D37}" presName="parTx" presStyleLbl="revTx" presStyleIdx="1" presStyleCnt="4">
        <dgm:presLayoutVars>
          <dgm:chMax val="0"/>
          <dgm:chPref val="0"/>
        </dgm:presLayoutVars>
      </dgm:prSet>
      <dgm:spPr/>
    </dgm:pt>
    <dgm:pt modelId="{EE25BB8E-9C3D-47A0-BAD8-CC17FF072204}" type="pres">
      <dgm:prSet presAssocID="{4F4A1404-3298-44F6-B62E-7EF5053568D5}" presName="sibTrans" presStyleCnt="0"/>
      <dgm:spPr/>
    </dgm:pt>
    <dgm:pt modelId="{95132024-A088-417A-AC6C-F1E4BF125186}" type="pres">
      <dgm:prSet presAssocID="{847A095C-41E3-4526-AF6E-8184E0E72DB4}" presName="compNode" presStyleCnt="0"/>
      <dgm:spPr/>
    </dgm:pt>
    <dgm:pt modelId="{20E570F2-BED8-4F99-A52F-4FD0C3F82A17}" type="pres">
      <dgm:prSet presAssocID="{847A095C-41E3-4526-AF6E-8184E0E72DB4}" presName="bgRect" presStyleLbl="bgShp" presStyleIdx="2" presStyleCnt="4"/>
      <dgm:spPr/>
    </dgm:pt>
    <dgm:pt modelId="{CAB95758-D026-4F95-BF74-3ADE526666CC}" type="pres">
      <dgm:prSet presAssocID="{847A095C-41E3-4526-AF6E-8184E0E72DB4}"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779CFEEA-54E1-48A9-81CA-0DF5620AE3E7}" type="pres">
      <dgm:prSet presAssocID="{847A095C-41E3-4526-AF6E-8184E0E72DB4}" presName="spaceRect" presStyleCnt="0"/>
      <dgm:spPr/>
    </dgm:pt>
    <dgm:pt modelId="{9899D667-EC8F-4C64-9A2B-444ABA2979A2}" type="pres">
      <dgm:prSet presAssocID="{847A095C-41E3-4526-AF6E-8184E0E72DB4}" presName="parTx" presStyleLbl="revTx" presStyleIdx="2" presStyleCnt="4">
        <dgm:presLayoutVars>
          <dgm:chMax val="0"/>
          <dgm:chPref val="0"/>
        </dgm:presLayoutVars>
      </dgm:prSet>
      <dgm:spPr/>
    </dgm:pt>
    <dgm:pt modelId="{CF220084-C0DA-4264-8FCF-CD601DA91CBD}" type="pres">
      <dgm:prSet presAssocID="{91229F59-F494-4452-8A62-9FC2ADF81320}" presName="sibTrans" presStyleCnt="0"/>
      <dgm:spPr/>
    </dgm:pt>
    <dgm:pt modelId="{F509A079-2F79-4611-9827-2042C1595294}" type="pres">
      <dgm:prSet presAssocID="{3EA0426B-EDFF-4B87-8A4B-50CD6CC02C9D}" presName="compNode" presStyleCnt="0"/>
      <dgm:spPr/>
    </dgm:pt>
    <dgm:pt modelId="{73C94EB9-F2FC-4D8F-B3B0-9D8421B3AEC4}" type="pres">
      <dgm:prSet presAssocID="{3EA0426B-EDFF-4B87-8A4B-50CD6CC02C9D}" presName="bgRect" presStyleLbl="bgShp" presStyleIdx="3" presStyleCnt="4"/>
      <dgm:spPr/>
    </dgm:pt>
    <dgm:pt modelId="{4409633E-D34E-4F2F-993E-3FF3A4126978}" type="pres">
      <dgm:prSet presAssocID="{3EA0426B-EDFF-4B87-8A4B-50CD6CC02C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pt>
    <dgm:pt modelId="{005D1763-4184-4882-8FA9-0BC79BD42263}" type="pres">
      <dgm:prSet presAssocID="{3EA0426B-EDFF-4B87-8A4B-50CD6CC02C9D}" presName="spaceRect" presStyleCnt="0"/>
      <dgm:spPr/>
    </dgm:pt>
    <dgm:pt modelId="{0000219F-4812-47C1-BFBB-23B519BBBEB4}" type="pres">
      <dgm:prSet presAssocID="{3EA0426B-EDFF-4B87-8A4B-50CD6CC02C9D}" presName="parTx" presStyleLbl="revTx" presStyleIdx="3" presStyleCnt="4">
        <dgm:presLayoutVars>
          <dgm:chMax val="0"/>
          <dgm:chPref val="0"/>
        </dgm:presLayoutVars>
      </dgm:prSet>
      <dgm:spPr/>
    </dgm:pt>
  </dgm:ptLst>
  <dgm:cxnLst>
    <dgm:cxn modelId="{7CA71218-F820-443B-863B-9ED61615FA9F}" srcId="{B9DA7458-096A-4997-A748-22B53A6DDC5F}" destId="{EA834812-3D9E-4C86-9EF6-4A963A23E69F}" srcOrd="0" destOrd="0" parTransId="{C17C749F-C28B-46D8-AAAD-230FD27D1210}" sibTransId="{1519B27C-9D62-41BA-B398-ED04560D9AE6}"/>
    <dgm:cxn modelId="{C142291B-7CD0-4134-89F1-A24132255132}" srcId="{B9DA7458-096A-4997-A748-22B53A6DDC5F}" destId="{3EA0426B-EDFF-4B87-8A4B-50CD6CC02C9D}" srcOrd="3" destOrd="0" parTransId="{51D0BC37-CA48-42FD-A571-34AE61B95B10}" sibTransId="{54E68528-E0FA-4241-889A-84A5DE913F80}"/>
    <dgm:cxn modelId="{DEB09D61-0CED-4C97-B608-B95AB86A9ACC}" type="presOf" srcId="{A0A1BA18-7EB2-4ABC-8DCA-02EE3A353D37}" destId="{8D7B4F02-4318-48AF-990B-92A8334F64AC}" srcOrd="0" destOrd="0" presId="urn:microsoft.com/office/officeart/2018/2/layout/IconVerticalSolidList"/>
    <dgm:cxn modelId="{69BAB176-80E8-49B3-8B45-6CF0134BA642}" type="presOf" srcId="{3EA0426B-EDFF-4B87-8A4B-50CD6CC02C9D}" destId="{0000219F-4812-47C1-BFBB-23B519BBBEB4}" srcOrd="0" destOrd="0" presId="urn:microsoft.com/office/officeart/2018/2/layout/IconVerticalSolidList"/>
    <dgm:cxn modelId="{1A8007A7-C768-4231-A62A-5D5703BC8B16}" type="presOf" srcId="{847A095C-41E3-4526-AF6E-8184E0E72DB4}" destId="{9899D667-EC8F-4C64-9A2B-444ABA2979A2}" srcOrd="0" destOrd="0" presId="urn:microsoft.com/office/officeart/2018/2/layout/IconVerticalSolidList"/>
    <dgm:cxn modelId="{782E63B0-1F93-46D8-A0D3-5610BC866932}" srcId="{B9DA7458-096A-4997-A748-22B53A6DDC5F}" destId="{A0A1BA18-7EB2-4ABC-8DCA-02EE3A353D37}" srcOrd="1" destOrd="0" parTransId="{7CFFA9C8-5993-45D9-87C8-DAF4270CAF5D}" sibTransId="{4F4A1404-3298-44F6-B62E-7EF5053568D5}"/>
    <dgm:cxn modelId="{B35CA3C2-1CAA-48D8-86EB-BA1E0FC1E417}" type="presOf" srcId="{EA834812-3D9E-4C86-9EF6-4A963A23E69F}" destId="{1A51EB76-7F76-4828-B7A2-E925F30F1102}" srcOrd="0" destOrd="0" presId="urn:microsoft.com/office/officeart/2018/2/layout/IconVerticalSolidList"/>
    <dgm:cxn modelId="{6E0267D7-EAC9-4969-B0BD-C872B8E40570}" type="presOf" srcId="{B9DA7458-096A-4997-A748-22B53A6DDC5F}" destId="{04DBC38B-25D9-43FA-8EB1-621C9EEC78B9}" srcOrd="0" destOrd="0" presId="urn:microsoft.com/office/officeart/2018/2/layout/IconVerticalSolidList"/>
    <dgm:cxn modelId="{3206A0DB-EDF0-4684-B48B-CA1298515489}" srcId="{B9DA7458-096A-4997-A748-22B53A6DDC5F}" destId="{847A095C-41E3-4526-AF6E-8184E0E72DB4}" srcOrd="2" destOrd="0" parTransId="{1828B804-9274-4B83-A3E5-BBCF85C37AF9}" sibTransId="{91229F59-F494-4452-8A62-9FC2ADF81320}"/>
    <dgm:cxn modelId="{DEBD16E3-146F-4ECA-BD8C-BDFD0288773E}" type="presParOf" srcId="{04DBC38B-25D9-43FA-8EB1-621C9EEC78B9}" destId="{0A67B979-D9EC-4FCA-83E6-B3D29D29CEF2}" srcOrd="0" destOrd="0" presId="urn:microsoft.com/office/officeart/2018/2/layout/IconVerticalSolidList"/>
    <dgm:cxn modelId="{C63FCDD6-023C-41FD-B2F4-CBB2F64C7169}" type="presParOf" srcId="{0A67B979-D9EC-4FCA-83E6-B3D29D29CEF2}" destId="{9D68BC3B-B4BF-431F-9C60-73430A2BA983}" srcOrd="0" destOrd="0" presId="urn:microsoft.com/office/officeart/2018/2/layout/IconVerticalSolidList"/>
    <dgm:cxn modelId="{A5FC1F67-F680-4442-BF83-EF57D6570E97}" type="presParOf" srcId="{0A67B979-D9EC-4FCA-83E6-B3D29D29CEF2}" destId="{18465B11-4679-473A-9FC0-A57B52C64582}" srcOrd="1" destOrd="0" presId="urn:microsoft.com/office/officeart/2018/2/layout/IconVerticalSolidList"/>
    <dgm:cxn modelId="{DF6B1161-E032-4AA2-9151-DE3FD6E71FEA}" type="presParOf" srcId="{0A67B979-D9EC-4FCA-83E6-B3D29D29CEF2}" destId="{FB099F56-EAE2-4725-8E66-1BAF1938F283}" srcOrd="2" destOrd="0" presId="urn:microsoft.com/office/officeart/2018/2/layout/IconVerticalSolidList"/>
    <dgm:cxn modelId="{A389F2CF-B8D3-4F03-B954-C0D7BC865B53}" type="presParOf" srcId="{0A67B979-D9EC-4FCA-83E6-B3D29D29CEF2}" destId="{1A51EB76-7F76-4828-B7A2-E925F30F1102}" srcOrd="3" destOrd="0" presId="urn:microsoft.com/office/officeart/2018/2/layout/IconVerticalSolidList"/>
    <dgm:cxn modelId="{DC5A5254-F6F5-452E-94DA-E96C9F00BFD6}" type="presParOf" srcId="{04DBC38B-25D9-43FA-8EB1-621C9EEC78B9}" destId="{158BC134-DE44-4925-866B-F213B1B9BCBF}" srcOrd="1" destOrd="0" presId="urn:microsoft.com/office/officeart/2018/2/layout/IconVerticalSolidList"/>
    <dgm:cxn modelId="{FC3AF7C3-5292-4534-881E-58276483E0E5}" type="presParOf" srcId="{04DBC38B-25D9-43FA-8EB1-621C9EEC78B9}" destId="{ADBB31F4-7A31-4192-BA55-FE3EA7D868A0}" srcOrd="2" destOrd="0" presId="urn:microsoft.com/office/officeart/2018/2/layout/IconVerticalSolidList"/>
    <dgm:cxn modelId="{36B69AE5-E475-43E4-8CC1-5E5370777168}" type="presParOf" srcId="{ADBB31F4-7A31-4192-BA55-FE3EA7D868A0}" destId="{D0A4A94A-5A2E-4C11-9781-874293B1A89C}" srcOrd="0" destOrd="0" presId="urn:microsoft.com/office/officeart/2018/2/layout/IconVerticalSolidList"/>
    <dgm:cxn modelId="{7BE11768-6051-43B9-9E4F-40A98230DB9A}" type="presParOf" srcId="{ADBB31F4-7A31-4192-BA55-FE3EA7D868A0}" destId="{74B853C5-E75A-4188-ADA3-002133A7887B}" srcOrd="1" destOrd="0" presId="urn:microsoft.com/office/officeart/2018/2/layout/IconVerticalSolidList"/>
    <dgm:cxn modelId="{7FC630B6-10A4-4844-89FC-601702D5DF58}" type="presParOf" srcId="{ADBB31F4-7A31-4192-BA55-FE3EA7D868A0}" destId="{4AE5A0D8-3AD5-44AC-BCDF-DA4551977C9B}" srcOrd="2" destOrd="0" presId="urn:microsoft.com/office/officeart/2018/2/layout/IconVerticalSolidList"/>
    <dgm:cxn modelId="{CF9336C7-84BC-4C89-A2DF-CD9C801BB279}" type="presParOf" srcId="{ADBB31F4-7A31-4192-BA55-FE3EA7D868A0}" destId="{8D7B4F02-4318-48AF-990B-92A8334F64AC}" srcOrd="3" destOrd="0" presId="urn:microsoft.com/office/officeart/2018/2/layout/IconVerticalSolidList"/>
    <dgm:cxn modelId="{4E3C98CA-D9E3-458B-AA63-97B74C40ADB8}" type="presParOf" srcId="{04DBC38B-25D9-43FA-8EB1-621C9EEC78B9}" destId="{EE25BB8E-9C3D-47A0-BAD8-CC17FF072204}" srcOrd="3" destOrd="0" presId="urn:microsoft.com/office/officeart/2018/2/layout/IconVerticalSolidList"/>
    <dgm:cxn modelId="{F2E01910-24E8-46EC-BED3-5B87F6B937FE}" type="presParOf" srcId="{04DBC38B-25D9-43FA-8EB1-621C9EEC78B9}" destId="{95132024-A088-417A-AC6C-F1E4BF125186}" srcOrd="4" destOrd="0" presId="urn:microsoft.com/office/officeart/2018/2/layout/IconVerticalSolidList"/>
    <dgm:cxn modelId="{17702EF8-E4A1-4C91-B5CC-A1D2CBC06039}" type="presParOf" srcId="{95132024-A088-417A-AC6C-F1E4BF125186}" destId="{20E570F2-BED8-4F99-A52F-4FD0C3F82A17}" srcOrd="0" destOrd="0" presId="urn:microsoft.com/office/officeart/2018/2/layout/IconVerticalSolidList"/>
    <dgm:cxn modelId="{E8F4CD56-D4A4-4220-BB96-AA4EFB0CDAB9}" type="presParOf" srcId="{95132024-A088-417A-AC6C-F1E4BF125186}" destId="{CAB95758-D026-4F95-BF74-3ADE526666CC}" srcOrd="1" destOrd="0" presId="urn:microsoft.com/office/officeart/2018/2/layout/IconVerticalSolidList"/>
    <dgm:cxn modelId="{44D525A1-6571-489B-B748-E125C32E4F96}" type="presParOf" srcId="{95132024-A088-417A-AC6C-F1E4BF125186}" destId="{779CFEEA-54E1-48A9-81CA-0DF5620AE3E7}" srcOrd="2" destOrd="0" presId="urn:microsoft.com/office/officeart/2018/2/layout/IconVerticalSolidList"/>
    <dgm:cxn modelId="{17D85921-CFC2-4139-9805-85A68949AC8D}" type="presParOf" srcId="{95132024-A088-417A-AC6C-F1E4BF125186}" destId="{9899D667-EC8F-4C64-9A2B-444ABA2979A2}" srcOrd="3" destOrd="0" presId="urn:microsoft.com/office/officeart/2018/2/layout/IconVerticalSolidList"/>
    <dgm:cxn modelId="{BA7DFC0F-830A-4C26-B440-9F4C69D33711}" type="presParOf" srcId="{04DBC38B-25D9-43FA-8EB1-621C9EEC78B9}" destId="{CF220084-C0DA-4264-8FCF-CD601DA91CBD}" srcOrd="5" destOrd="0" presId="urn:microsoft.com/office/officeart/2018/2/layout/IconVerticalSolidList"/>
    <dgm:cxn modelId="{C614482D-171A-45F2-AD1C-1068F69C3E8D}" type="presParOf" srcId="{04DBC38B-25D9-43FA-8EB1-621C9EEC78B9}" destId="{F509A079-2F79-4611-9827-2042C1595294}" srcOrd="6" destOrd="0" presId="urn:microsoft.com/office/officeart/2018/2/layout/IconVerticalSolidList"/>
    <dgm:cxn modelId="{C5468614-2FAE-41D6-9BC5-DA58184DEA00}" type="presParOf" srcId="{F509A079-2F79-4611-9827-2042C1595294}" destId="{73C94EB9-F2FC-4D8F-B3B0-9D8421B3AEC4}" srcOrd="0" destOrd="0" presId="urn:microsoft.com/office/officeart/2018/2/layout/IconVerticalSolidList"/>
    <dgm:cxn modelId="{EB078572-BD56-42B3-9E26-B2105B00EB91}" type="presParOf" srcId="{F509A079-2F79-4611-9827-2042C1595294}" destId="{4409633E-D34E-4F2F-993E-3FF3A4126978}" srcOrd="1" destOrd="0" presId="urn:microsoft.com/office/officeart/2018/2/layout/IconVerticalSolidList"/>
    <dgm:cxn modelId="{D05B6608-6F4A-4346-82B2-D3A4CCBB6B73}" type="presParOf" srcId="{F509A079-2F79-4611-9827-2042C1595294}" destId="{005D1763-4184-4882-8FA9-0BC79BD42263}" srcOrd="2" destOrd="0" presId="urn:microsoft.com/office/officeart/2018/2/layout/IconVerticalSolidList"/>
    <dgm:cxn modelId="{3C7DBC85-6557-4C82-8F83-B90CB6D28409}" type="presParOf" srcId="{F509A079-2F79-4611-9827-2042C1595294}" destId="{0000219F-4812-47C1-BFBB-23B519BBBE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3EE98-158B-4B2C-BAF2-7B3D83D6CF05}"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en-GB"/>
        </a:p>
      </dgm:t>
    </dgm:pt>
    <dgm:pt modelId="{1D4B9CED-73A7-456E-803A-606EE03F0D8A}">
      <dgm:prSet phldrT="[Text]" custT="1"/>
      <dgm:spPr/>
      <dgm:t>
        <a:bodyPr/>
        <a:lstStyle/>
        <a:p>
          <a:r>
            <a:rPr lang="en-US" sz="3200" dirty="0"/>
            <a:t>Leaders</a:t>
          </a:r>
          <a:endParaRPr lang="en-GB" sz="3200" dirty="0"/>
        </a:p>
      </dgm:t>
    </dgm:pt>
    <dgm:pt modelId="{99FDEB72-7961-4A4B-9D19-20A09D95BFE4}" type="parTrans" cxnId="{96D9F6B9-1CF5-4094-86FC-9EC1964039D7}">
      <dgm:prSet/>
      <dgm:spPr/>
      <dgm:t>
        <a:bodyPr/>
        <a:lstStyle/>
        <a:p>
          <a:endParaRPr lang="en-GB"/>
        </a:p>
      </dgm:t>
    </dgm:pt>
    <dgm:pt modelId="{44D28565-0617-4C58-8341-1CC382F183CF}" type="sibTrans" cxnId="{96D9F6B9-1CF5-4094-86FC-9EC1964039D7}">
      <dgm:prSet/>
      <dgm:spPr/>
      <dgm:t>
        <a:bodyPr/>
        <a:lstStyle/>
        <a:p>
          <a:endParaRPr lang="en-GB"/>
        </a:p>
      </dgm:t>
    </dgm:pt>
    <dgm:pt modelId="{CE2B5E22-7106-4F72-8A14-EB1FA63D8003}">
      <dgm:prSet phldrT="[Text]" custT="1"/>
      <dgm:spPr/>
      <dgm:t>
        <a:bodyPr/>
        <a:lstStyle/>
        <a:p>
          <a:r>
            <a:rPr lang="en-US" sz="3600" dirty="0"/>
            <a:t>Managers</a:t>
          </a:r>
          <a:endParaRPr lang="en-GB" sz="3600" dirty="0"/>
        </a:p>
      </dgm:t>
    </dgm:pt>
    <dgm:pt modelId="{6ED2539E-EA9F-4B2A-ABD3-0F28180882C4}" type="parTrans" cxnId="{178C2446-F74F-481A-BA37-9904EF60AC0D}">
      <dgm:prSet/>
      <dgm:spPr/>
      <dgm:t>
        <a:bodyPr/>
        <a:lstStyle/>
        <a:p>
          <a:endParaRPr lang="en-GB"/>
        </a:p>
      </dgm:t>
    </dgm:pt>
    <dgm:pt modelId="{F0DAB3F4-B4ED-4AF3-9928-34BC01F304CF}" type="sibTrans" cxnId="{178C2446-F74F-481A-BA37-9904EF60AC0D}">
      <dgm:prSet/>
      <dgm:spPr/>
      <dgm:t>
        <a:bodyPr/>
        <a:lstStyle/>
        <a:p>
          <a:endParaRPr lang="en-GB"/>
        </a:p>
      </dgm:t>
    </dgm:pt>
    <dgm:pt modelId="{BE5EC3EE-0D48-4CED-B567-47BA1E6917EF}">
      <dgm:prSet phldrT="[Text]" phldr="0" custT="1"/>
      <dgm:spPr/>
      <dgm:t>
        <a:bodyPr vert="horz" wrap="square"/>
        <a:lstStyle/>
        <a:p>
          <a:pPr>
            <a:lnSpc>
              <a:spcPct val="100000"/>
            </a:lnSpc>
            <a:spcBef>
              <a:spcPct val="0"/>
            </a:spcBef>
            <a:spcAft>
              <a:spcPct val="35000"/>
            </a:spcAft>
          </a:pPr>
          <a:r>
            <a:rPr lang="en-US" sz="2400" dirty="0">
              <a:solidFill>
                <a:srgbClr val="FF0000"/>
              </a:solidFill>
            </a:rPr>
            <a:t>Administrators</a:t>
          </a:r>
        </a:p>
      </dgm:t>
    </dgm:pt>
    <dgm:pt modelId="{04FECDB7-BB75-4865-8827-7BB9916BC99A}" type="parTrans" cxnId="{97265401-A510-479E-9C18-F4D52071C5C7}">
      <dgm:prSet/>
      <dgm:spPr/>
      <dgm:t>
        <a:bodyPr/>
        <a:lstStyle/>
        <a:p>
          <a:endParaRPr lang="en-GB"/>
        </a:p>
      </dgm:t>
    </dgm:pt>
    <dgm:pt modelId="{70CEFE4A-5D65-43EB-836E-8AD67386425C}" type="sibTrans" cxnId="{97265401-A510-479E-9C18-F4D52071C5C7}">
      <dgm:prSet/>
      <dgm:spPr/>
      <dgm:t>
        <a:bodyPr/>
        <a:lstStyle/>
        <a:p>
          <a:endParaRPr lang="en-GB"/>
        </a:p>
      </dgm:t>
    </dgm:pt>
    <dgm:pt modelId="{AB9792F6-1F61-4A8F-9C48-E9961E19EF94}" type="pres">
      <dgm:prSet presAssocID="{8B53EE98-158B-4B2C-BAF2-7B3D83D6CF05}" presName="Name0" presStyleCnt="0">
        <dgm:presLayoutVars>
          <dgm:chMax val="7"/>
          <dgm:resizeHandles val="exact"/>
        </dgm:presLayoutVars>
      </dgm:prSet>
      <dgm:spPr/>
    </dgm:pt>
    <dgm:pt modelId="{C0D243D9-B625-44F9-A7D4-80FAE3B395B1}" type="pres">
      <dgm:prSet presAssocID="{8B53EE98-158B-4B2C-BAF2-7B3D83D6CF05}" presName="comp1" presStyleCnt="0"/>
      <dgm:spPr/>
    </dgm:pt>
    <dgm:pt modelId="{EF884FEE-7E72-4C78-92C1-930D11F49B4D}" type="pres">
      <dgm:prSet presAssocID="{8B53EE98-158B-4B2C-BAF2-7B3D83D6CF05}" presName="circle1" presStyleLbl="node1" presStyleIdx="0" presStyleCnt="3" custScaleX="136690" custLinFactNeighborX="9375" custLinFactNeighborY="3411"/>
      <dgm:spPr/>
    </dgm:pt>
    <dgm:pt modelId="{B8124611-DA55-4FB9-B062-2C8D0CC23B67}" type="pres">
      <dgm:prSet presAssocID="{8B53EE98-158B-4B2C-BAF2-7B3D83D6CF05}" presName="c1text" presStyleLbl="node1" presStyleIdx="0" presStyleCnt="3">
        <dgm:presLayoutVars>
          <dgm:bulletEnabled val="1"/>
        </dgm:presLayoutVars>
      </dgm:prSet>
      <dgm:spPr/>
    </dgm:pt>
    <dgm:pt modelId="{07D19EE6-760A-4F5C-8152-354AAF264801}" type="pres">
      <dgm:prSet presAssocID="{8B53EE98-158B-4B2C-BAF2-7B3D83D6CF05}" presName="comp2" presStyleCnt="0"/>
      <dgm:spPr/>
    </dgm:pt>
    <dgm:pt modelId="{7DF33E92-C839-4399-BD4A-3241EB1FEDB1}" type="pres">
      <dgm:prSet presAssocID="{8B53EE98-158B-4B2C-BAF2-7B3D83D6CF05}" presName="circle2" presStyleLbl="node1" presStyleIdx="1" presStyleCnt="3" custScaleX="176457" custLinFactNeighborX="27521" custLinFactNeighborY="5324"/>
      <dgm:spPr/>
    </dgm:pt>
    <dgm:pt modelId="{A87BD21A-DF71-477F-B5A3-C525E6D280B1}" type="pres">
      <dgm:prSet presAssocID="{8B53EE98-158B-4B2C-BAF2-7B3D83D6CF05}" presName="c2text" presStyleLbl="node1" presStyleIdx="1" presStyleCnt="3">
        <dgm:presLayoutVars>
          <dgm:bulletEnabled val="1"/>
        </dgm:presLayoutVars>
      </dgm:prSet>
      <dgm:spPr/>
    </dgm:pt>
    <dgm:pt modelId="{64A5D8D0-658B-4DAB-A0E5-80BC981A952F}" type="pres">
      <dgm:prSet presAssocID="{8B53EE98-158B-4B2C-BAF2-7B3D83D6CF05}" presName="comp3" presStyleCnt="0"/>
      <dgm:spPr/>
    </dgm:pt>
    <dgm:pt modelId="{C71E0703-7C58-4C76-B8AD-D5F8567876F1}" type="pres">
      <dgm:prSet presAssocID="{8B53EE98-158B-4B2C-BAF2-7B3D83D6CF05}" presName="circle3" presStyleLbl="node1" presStyleIdx="2" presStyleCnt="3" custScaleX="136247" custLinFactNeighborX="12314"/>
      <dgm:spPr/>
    </dgm:pt>
    <dgm:pt modelId="{D86D0A06-D9BD-4733-828A-F36BCE0035B0}" type="pres">
      <dgm:prSet presAssocID="{8B53EE98-158B-4B2C-BAF2-7B3D83D6CF05}" presName="c3text" presStyleLbl="node1" presStyleIdx="2" presStyleCnt="3">
        <dgm:presLayoutVars>
          <dgm:bulletEnabled val="1"/>
        </dgm:presLayoutVars>
      </dgm:prSet>
      <dgm:spPr/>
    </dgm:pt>
  </dgm:ptLst>
  <dgm:cxnLst>
    <dgm:cxn modelId="{97265401-A510-479E-9C18-F4D52071C5C7}" srcId="{8B53EE98-158B-4B2C-BAF2-7B3D83D6CF05}" destId="{BE5EC3EE-0D48-4CED-B567-47BA1E6917EF}" srcOrd="2" destOrd="0" parTransId="{04FECDB7-BB75-4865-8827-7BB9916BC99A}" sibTransId="{70CEFE4A-5D65-43EB-836E-8AD67386425C}"/>
    <dgm:cxn modelId="{20188E02-AE58-48CE-9887-974925FB5B9C}" type="presOf" srcId="{BE5EC3EE-0D48-4CED-B567-47BA1E6917EF}" destId="{D86D0A06-D9BD-4733-828A-F36BCE0035B0}" srcOrd="1" destOrd="0" presId="urn:microsoft.com/office/officeart/2005/8/layout/venn2"/>
    <dgm:cxn modelId="{B9402224-80FD-42AD-A991-435B06C10D5B}" type="presOf" srcId="{BE5EC3EE-0D48-4CED-B567-47BA1E6917EF}" destId="{C71E0703-7C58-4C76-B8AD-D5F8567876F1}" srcOrd="0" destOrd="0" presId="urn:microsoft.com/office/officeart/2005/8/layout/venn2"/>
    <dgm:cxn modelId="{7CE14263-F780-4086-A981-FE22ECB821D8}" type="presOf" srcId="{CE2B5E22-7106-4F72-8A14-EB1FA63D8003}" destId="{7DF33E92-C839-4399-BD4A-3241EB1FEDB1}" srcOrd="0" destOrd="0" presId="urn:microsoft.com/office/officeart/2005/8/layout/venn2"/>
    <dgm:cxn modelId="{178C2446-F74F-481A-BA37-9904EF60AC0D}" srcId="{8B53EE98-158B-4B2C-BAF2-7B3D83D6CF05}" destId="{CE2B5E22-7106-4F72-8A14-EB1FA63D8003}" srcOrd="1" destOrd="0" parTransId="{6ED2539E-EA9F-4B2A-ABD3-0F28180882C4}" sibTransId="{F0DAB3F4-B4ED-4AF3-9928-34BC01F304CF}"/>
    <dgm:cxn modelId="{876B8876-DB25-4265-8B8F-10F585269358}" type="presOf" srcId="{1D4B9CED-73A7-456E-803A-606EE03F0D8A}" destId="{B8124611-DA55-4FB9-B062-2C8D0CC23B67}" srcOrd="1" destOrd="0" presId="urn:microsoft.com/office/officeart/2005/8/layout/venn2"/>
    <dgm:cxn modelId="{138E53B1-528D-4F46-A89D-F0A5E031C26C}" type="presOf" srcId="{1D4B9CED-73A7-456E-803A-606EE03F0D8A}" destId="{EF884FEE-7E72-4C78-92C1-930D11F49B4D}" srcOrd="0" destOrd="0" presId="urn:microsoft.com/office/officeart/2005/8/layout/venn2"/>
    <dgm:cxn modelId="{96D9F6B9-1CF5-4094-86FC-9EC1964039D7}" srcId="{8B53EE98-158B-4B2C-BAF2-7B3D83D6CF05}" destId="{1D4B9CED-73A7-456E-803A-606EE03F0D8A}" srcOrd="0" destOrd="0" parTransId="{99FDEB72-7961-4A4B-9D19-20A09D95BFE4}" sibTransId="{44D28565-0617-4C58-8341-1CC382F183CF}"/>
    <dgm:cxn modelId="{436E54EB-55D9-4C5F-BD96-8C087F1AD0D3}" type="presOf" srcId="{8B53EE98-158B-4B2C-BAF2-7B3D83D6CF05}" destId="{AB9792F6-1F61-4A8F-9C48-E9961E19EF94}" srcOrd="0" destOrd="0" presId="urn:microsoft.com/office/officeart/2005/8/layout/venn2"/>
    <dgm:cxn modelId="{0E31D3FE-FF24-449D-827C-1F532AA77282}" type="presOf" srcId="{CE2B5E22-7106-4F72-8A14-EB1FA63D8003}" destId="{A87BD21A-DF71-477F-B5A3-C525E6D280B1}" srcOrd="1" destOrd="0" presId="urn:microsoft.com/office/officeart/2005/8/layout/venn2"/>
    <dgm:cxn modelId="{6BC4FB43-F697-4F1C-B9F0-7A116B1427BA}" type="presParOf" srcId="{AB9792F6-1F61-4A8F-9C48-E9961E19EF94}" destId="{C0D243D9-B625-44F9-A7D4-80FAE3B395B1}" srcOrd="0" destOrd="0" presId="urn:microsoft.com/office/officeart/2005/8/layout/venn2"/>
    <dgm:cxn modelId="{3298108A-4E11-433B-B924-CD2B8D3420F8}" type="presParOf" srcId="{C0D243D9-B625-44F9-A7D4-80FAE3B395B1}" destId="{EF884FEE-7E72-4C78-92C1-930D11F49B4D}" srcOrd="0" destOrd="0" presId="urn:microsoft.com/office/officeart/2005/8/layout/venn2"/>
    <dgm:cxn modelId="{90DC9E2C-114B-4958-B2B7-C4667274ED41}" type="presParOf" srcId="{C0D243D9-B625-44F9-A7D4-80FAE3B395B1}" destId="{B8124611-DA55-4FB9-B062-2C8D0CC23B67}" srcOrd="1" destOrd="0" presId="urn:microsoft.com/office/officeart/2005/8/layout/venn2"/>
    <dgm:cxn modelId="{411BA06A-360A-4376-9A05-F0BC5DAF9422}" type="presParOf" srcId="{AB9792F6-1F61-4A8F-9C48-E9961E19EF94}" destId="{07D19EE6-760A-4F5C-8152-354AAF264801}" srcOrd="1" destOrd="0" presId="urn:microsoft.com/office/officeart/2005/8/layout/venn2"/>
    <dgm:cxn modelId="{332DF8B4-FACF-47F6-8FF6-FE5085BE213D}" type="presParOf" srcId="{07D19EE6-760A-4F5C-8152-354AAF264801}" destId="{7DF33E92-C839-4399-BD4A-3241EB1FEDB1}" srcOrd="0" destOrd="0" presId="urn:microsoft.com/office/officeart/2005/8/layout/venn2"/>
    <dgm:cxn modelId="{927E0BFE-D62A-4D4F-8D8A-1A6E0324EEE3}" type="presParOf" srcId="{07D19EE6-760A-4F5C-8152-354AAF264801}" destId="{A87BD21A-DF71-477F-B5A3-C525E6D280B1}" srcOrd="1" destOrd="0" presId="urn:microsoft.com/office/officeart/2005/8/layout/venn2"/>
    <dgm:cxn modelId="{D7EE5226-BF73-4874-A1D8-0335163B91CD}" type="presParOf" srcId="{AB9792F6-1F61-4A8F-9C48-E9961E19EF94}" destId="{64A5D8D0-658B-4DAB-A0E5-80BC981A952F}" srcOrd="2" destOrd="0" presId="urn:microsoft.com/office/officeart/2005/8/layout/venn2"/>
    <dgm:cxn modelId="{9AD306C7-E16E-46FB-8D2B-F90AFD7822B0}" type="presParOf" srcId="{64A5D8D0-658B-4DAB-A0E5-80BC981A952F}" destId="{C71E0703-7C58-4C76-B8AD-D5F8567876F1}" srcOrd="0" destOrd="0" presId="urn:microsoft.com/office/officeart/2005/8/layout/venn2"/>
    <dgm:cxn modelId="{56346B6E-E587-42A9-B76C-52CA06071274}" type="presParOf" srcId="{64A5D8D0-658B-4DAB-A0E5-80BC981A952F}" destId="{D86D0A06-D9BD-4733-828A-F36BCE0035B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8BC3B-B4BF-431F-9C60-73430A2BA983}">
      <dsp:nvSpPr>
        <dsp:cNvPr id="0" name=""/>
        <dsp:cNvSpPr/>
      </dsp:nvSpPr>
      <dsp:spPr>
        <a:xfrm>
          <a:off x="0" y="1696"/>
          <a:ext cx="10905457" cy="8600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8465B11-4679-473A-9FC0-A57B52C64582}">
      <dsp:nvSpPr>
        <dsp:cNvPr id="0" name=""/>
        <dsp:cNvSpPr/>
      </dsp:nvSpPr>
      <dsp:spPr>
        <a:xfrm>
          <a:off x="260151" y="195198"/>
          <a:ext cx="473002" cy="47300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A51EB76-7F76-4828-B7A2-E925F30F1102}">
      <dsp:nvSpPr>
        <dsp:cNvPr id="0" name=""/>
        <dsp:cNvSpPr/>
      </dsp:nvSpPr>
      <dsp:spPr>
        <a:xfrm>
          <a:off x="993305" y="1696"/>
          <a:ext cx="9912151" cy="86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17" tIns="91017" rIns="91017" bIns="91017" numCol="1" spcCol="1270" anchor="ctr" anchorCtr="0">
          <a:noAutofit/>
        </a:bodyPr>
        <a:lstStyle/>
        <a:p>
          <a:pPr marL="0" lvl="0" indent="0" algn="l" defTabSz="933450">
            <a:lnSpc>
              <a:spcPct val="100000"/>
            </a:lnSpc>
            <a:spcBef>
              <a:spcPct val="0"/>
            </a:spcBef>
            <a:spcAft>
              <a:spcPct val="35000"/>
            </a:spcAft>
            <a:buNone/>
          </a:pPr>
          <a:r>
            <a:rPr lang="en-US" sz="2100" b="1" kern="1200" dirty="0"/>
            <a:t>Teach the next generation </a:t>
          </a:r>
          <a:r>
            <a:rPr lang="en-US" sz="2100" kern="1200" dirty="0"/>
            <a:t>– with up-to-date facilities on real market questions about the sciences needed to address current and future questions.  </a:t>
          </a:r>
        </a:p>
      </dsp:txBody>
      <dsp:txXfrm>
        <a:off x="993305" y="1696"/>
        <a:ext cx="9912151" cy="860005"/>
      </dsp:txXfrm>
    </dsp:sp>
    <dsp:sp modelId="{D0A4A94A-5A2E-4C11-9781-874293B1A89C}">
      <dsp:nvSpPr>
        <dsp:cNvPr id="0" name=""/>
        <dsp:cNvSpPr/>
      </dsp:nvSpPr>
      <dsp:spPr>
        <a:xfrm>
          <a:off x="0" y="1076703"/>
          <a:ext cx="10905457" cy="8600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4B853C5-E75A-4188-ADA3-002133A7887B}">
      <dsp:nvSpPr>
        <dsp:cNvPr id="0" name=""/>
        <dsp:cNvSpPr/>
      </dsp:nvSpPr>
      <dsp:spPr>
        <a:xfrm>
          <a:off x="260151" y="1270204"/>
          <a:ext cx="473002" cy="4730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D7B4F02-4318-48AF-990B-92A8334F64AC}">
      <dsp:nvSpPr>
        <dsp:cNvPr id="0" name=""/>
        <dsp:cNvSpPr/>
      </dsp:nvSpPr>
      <dsp:spPr>
        <a:xfrm>
          <a:off x="993305" y="1076703"/>
          <a:ext cx="9912151" cy="86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17" tIns="91017" rIns="91017" bIns="91017" numCol="1" spcCol="1270" anchor="ctr" anchorCtr="0">
          <a:noAutofit/>
        </a:bodyPr>
        <a:lstStyle/>
        <a:p>
          <a:pPr marL="0" lvl="0" indent="0" algn="l" defTabSz="933450">
            <a:lnSpc>
              <a:spcPct val="100000"/>
            </a:lnSpc>
            <a:spcBef>
              <a:spcPct val="0"/>
            </a:spcBef>
            <a:spcAft>
              <a:spcPct val="35000"/>
            </a:spcAft>
            <a:buNone/>
          </a:pPr>
          <a:r>
            <a:rPr lang="en-US" sz="2100" b="1" kern="1200" dirty="0"/>
            <a:t>Conduct research </a:t>
          </a:r>
          <a:r>
            <a:rPr lang="en-US" sz="2100" kern="1200" dirty="0"/>
            <a:t>- “Curiosity-driven Research,” certainly but– the University also needs to bring Science to bear on social problems and industry needs.</a:t>
          </a:r>
        </a:p>
      </dsp:txBody>
      <dsp:txXfrm>
        <a:off x="993305" y="1076703"/>
        <a:ext cx="9912151" cy="860005"/>
      </dsp:txXfrm>
    </dsp:sp>
    <dsp:sp modelId="{20E570F2-BED8-4F99-A52F-4FD0C3F82A17}">
      <dsp:nvSpPr>
        <dsp:cNvPr id="0" name=""/>
        <dsp:cNvSpPr/>
      </dsp:nvSpPr>
      <dsp:spPr>
        <a:xfrm>
          <a:off x="0" y="2151709"/>
          <a:ext cx="10905457" cy="8600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AB95758-D026-4F95-BF74-3ADE526666CC}">
      <dsp:nvSpPr>
        <dsp:cNvPr id="0" name=""/>
        <dsp:cNvSpPr/>
      </dsp:nvSpPr>
      <dsp:spPr>
        <a:xfrm>
          <a:off x="260151" y="2345210"/>
          <a:ext cx="473002" cy="4730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899D667-EC8F-4C64-9A2B-444ABA2979A2}">
      <dsp:nvSpPr>
        <dsp:cNvPr id="0" name=""/>
        <dsp:cNvSpPr/>
      </dsp:nvSpPr>
      <dsp:spPr>
        <a:xfrm>
          <a:off x="993305" y="2151709"/>
          <a:ext cx="9912151" cy="86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17" tIns="91017" rIns="91017" bIns="91017" numCol="1" spcCol="1270" anchor="ctr" anchorCtr="0">
          <a:noAutofit/>
        </a:bodyPr>
        <a:lstStyle/>
        <a:p>
          <a:pPr marL="0" lvl="0" indent="0" algn="l" defTabSz="933450">
            <a:lnSpc>
              <a:spcPct val="100000"/>
            </a:lnSpc>
            <a:spcBef>
              <a:spcPct val="0"/>
            </a:spcBef>
            <a:spcAft>
              <a:spcPct val="35000"/>
            </a:spcAft>
            <a:buNone/>
          </a:pPr>
          <a:r>
            <a:rPr lang="en-US" sz="2100" b="1" kern="1200" dirty="0"/>
            <a:t>Commercialize </a:t>
          </a:r>
          <a:r>
            <a:rPr lang="en-US" sz="2100" kern="1200" dirty="0"/>
            <a:t>– New science-led solutions to societal problems, new products, processes. </a:t>
          </a:r>
        </a:p>
      </dsp:txBody>
      <dsp:txXfrm>
        <a:off x="993305" y="2151709"/>
        <a:ext cx="9912151" cy="860005"/>
      </dsp:txXfrm>
    </dsp:sp>
    <dsp:sp modelId="{73C94EB9-F2FC-4D8F-B3B0-9D8421B3AEC4}">
      <dsp:nvSpPr>
        <dsp:cNvPr id="0" name=""/>
        <dsp:cNvSpPr/>
      </dsp:nvSpPr>
      <dsp:spPr>
        <a:xfrm>
          <a:off x="0" y="3226716"/>
          <a:ext cx="10905457" cy="860005"/>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409633E-D34E-4F2F-993E-3FF3A4126978}">
      <dsp:nvSpPr>
        <dsp:cNvPr id="0" name=""/>
        <dsp:cNvSpPr/>
      </dsp:nvSpPr>
      <dsp:spPr>
        <a:xfrm>
          <a:off x="260151" y="3420217"/>
          <a:ext cx="473002" cy="4730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000219F-4812-47C1-BFBB-23B519BBBEB4}">
      <dsp:nvSpPr>
        <dsp:cNvPr id="0" name=""/>
        <dsp:cNvSpPr/>
      </dsp:nvSpPr>
      <dsp:spPr>
        <a:xfrm>
          <a:off x="993305" y="3226716"/>
          <a:ext cx="9912151" cy="860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017" tIns="91017" rIns="91017" bIns="91017" numCol="1" spcCol="1270" anchor="ctr" anchorCtr="0">
          <a:noAutofit/>
        </a:bodyPr>
        <a:lstStyle/>
        <a:p>
          <a:pPr marL="0" lvl="0" indent="0" algn="l" defTabSz="933450">
            <a:lnSpc>
              <a:spcPct val="100000"/>
            </a:lnSpc>
            <a:spcBef>
              <a:spcPct val="0"/>
            </a:spcBef>
            <a:spcAft>
              <a:spcPct val="35000"/>
            </a:spcAft>
            <a:buNone/>
          </a:pPr>
          <a:r>
            <a:rPr lang="en-US" sz="2100" b="1" kern="1200" dirty="0"/>
            <a:t>Generate market-ready students </a:t>
          </a:r>
          <a:r>
            <a:rPr lang="en-US" sz="2100" kern="1200" dirty="0"/>
            <a:t>– Create a cadre of creative and curious team players.</a:t>
          </a:r>
        </a:p>
      </dsp:txBody>
      <dsp:txXfrm>
        <a:off x="993305" y="3226716"/>
        <a:ext cx="9912151" cy="860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84FEE-7E72-4C78-92C1-930D11F49B4D}">
      <dsp:nvSpPr>
        <dsp:cNvPr id="0" name=""/>
        <dsp:cNvSpPr/>
      </dsp:nvSpPr>
      <dsp:spPr bwMode="white">
        <a:xfrm>
          <a:off x="1030685" y="0"/>
          <a:ext cx="6361897" cy="46542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Leaders</a:t>
          </a:r>
          <a:endParaRPr lang="en-GB" sz="3200" kern="1200" dirty="0"/>
        </a:p>
      </dsp:txBody>
      <dsp:txXfrm>
        <a:off x="3099892" y="232712"/>
        <a:ext cx="2223483" cy="698137"/>
      </dsp:txXfrm>
    </dsp:sp>
    <dsp:sp modelId="{7DF33E92-C839-4399-BD4A-3241EB1FEDB1}">
      <dsp:nvSpPr>
        <dsp:cNvPr id="0" name=""/>
        <dsp:cNvSpPr/>
      </dsp:nvSpPr>
      <dsp:spPr bwMode="white">
        <a:xfrm>
          <a:off x="1391029" y="1163562"/>
          <a:ext cx="6159565" cy="34906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Managers</a:t>
          </a:r>
          <a:endParaRPr lang="en-GB" sz="3600" kern="1200" dirty="0"/>
        </a:p>
      </dsp:txBody>
      <dsp:txXfrm>
        <a:off x="3035633" y="1381731"/>
        <a:ext cx="2870357" cy="654504"/>
      </dsp:txXfrm>
    </dsp:sp>
    <dsp:sp modelId="{C71E0703-7C58-4C76-B8AD-D5F8567876F1}">
      <dsp:nvSpPr>
        <dsp:cNvPr id="0" name=""/>
        <dsp:cNvSpPr/>
      </dsp:nvSpPr>
      <dsp:spPr bwMode="white">
        <a:xfrm>
          <a:off x="2476540" y="2327126"/>
          <a:ext cx="3170639" cy="23271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sz="2400" kern="1200" dirty="0">
              <a:solidFill>
                <a:srgbClr val="FF0000"/>
              </a:solidFill>
            </a:rPr>
            <a:t>Administrators</a:t>
          </a:r>
        </a:p>
      </dsp:txBody>
      <dsp:txXfrm>
        <a:off x="2940869" y="2908907"/>
        <a:ext cx="2241980" cy="11635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4D9BB-48CC-4956-B7AF-49218DC6202F}" type="datetimeFigureOut">
              <a:rPr lang="en-NG" smtClean="0"/>
              <a:t>08/04/2026</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B1F43-82C9-4EDB-8139-B71961D6619D}" type="slidenum">
              <a:rPr lang="en-NG" smtClean="0"/>
              <a:t>‹#›</a:t>
            </a:fld>
            <a:endParaRPr lang="en-NG"/>
          </a:p>
        </p:txBody>
      </p:sp>
    </p:spTree>
    <p:extLst>
      <p:ext uri="{BB962C8B-B14F-4D97-AF65-F5344CB8AC3E}">
        <p14:creationId xmlns:p14="http://schemas.microsoft.com/office/powerpoint/2010/main" val="413487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8B9B1F43-82C9-4EDB-8139-B71961D6619D}" type="slidenum">
              <a:rPr lang="en-NG" smtClean="0"/>
              <a:t>1</a:t>
            </a:fld>
            <a:endParaRPr lang="en-NG"/>
          </a:p>
        </p:txBody>
      </p:sp>
    </p:spTree>
    <p:extLst>
      <p:ext uri="{BB962C8B-B14F-4D97-AF65-F5344CB8AC3E}">
        <p14:creationId xmlns:p14="http://schemas.microsoft.com/office/powerpoint/2010/main" val="239803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ED498D-6977-40EC-8E5E-7EB644D5E7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11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8B9B1F43-82C9-4EDB-8139-B71961D6619D}" type="slidenum">
              <a:rPr lang="en-NG" smtClean="0"/>
              <a:t>15</a:t>
            </a:fld>
            <a:endParaRPr lang="en-NG"/>
          </a:p>
        </p:txBody>
      </p:sp>
    </p:spTree>
    <p:extLst>
      <p:ext uri="{BB962C8B-B14F-4D97-AF65-F5344CB8AC3E}">
        <p14:creationId xmlns:p14="http://schemas.microsoft.com/office/powerpoint/2010/main" val="41569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a:latin typeface="Arial" panose="020B0604020202020204" pitchFamily="34" charset="0"/>
              <a:ea typeface="MS PGothic" panose="020B0600070205080204" pitchFamily="34" charset="-128"/>
              <a:cs typeface="Arial" panose="020B0604020202020204" pitchFamily="34" charset="0"/>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EA401C0-5009-47D4-A74D-DB90F0504108}" type="slidenum">
              <a:rPr lang="pt-BR" altLang="en-US" sz="1200"/>
              <a:t>83</a:t>
            </a:fld>
            <a:endParaRPr lang="pt-BR"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434B5-EB32-9DA6-E0E7-5627AF0997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5D3FA72A-DEC7-9BC8-96AC-37088AA39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87A354AB-27D5-DB7A-D7D5-0FA7550AEF3D}"/>
              </a:ext>
            </a:extLst>
          </p:cNvPr>
          <p:cNvSpPr>
            <a:spLocks noGrp="1"/>
          </p:cNvSpPr>
          <p:nvPr>
            <p:ph type="dt" sz="half" idx="10"/>
          </p:nvPr>
        </p:nvSpPr>
        <p:spPr/>
        <p:txBody>
          <a:bodyPr/>
          <a:lstStyle/>
          <a:p>
            <a:fld id="{9001CDEC-5C62-439A-8617-FBDACFA0D12C}" type="datetime8">
              <a:rPr lang="en-NG" smtClean="0"/>
              <a:t>09/04/2026 07:01</a:t>
            </a:fld>
            <a:endParaRPr lang="en-NG"/>
          </a:p>
        </p:txBody>
      </p:sp>
      <p:sp>
        <p:nvSpPr>
          <p:cNvPr id="5" name="Footer Placeholder 4">
            <a:extLst>
              <a:ext uri="{FF2B5EF4-FFF2-40B4-BE49-F238E27FC236}">
                <a16:creationId xmlns:a16="http://schemas.microsoft.com/office/drawing/2014/main" id="{5A69A63E-ED0F-AF1C-9096-E1505BCF6B85}"/>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78B46D45-849C-4231-4348-FEE69B169400}"/>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165836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5385-63B8-EC94-77D9-208D55386BF0}"/>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D7686070-37F4-024F-8701-59E6EFDCD2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CF8FB05-49E2-EF36-890A-973CFA798669}"/>
              </a:ext>
            </a:extLst>
          </p:cNvPr>
          <p:cNvSpPr>
            <a:spLocks noGrp="1"/>
          </p:cNvSpPr>
          <p:nvPr>
            <p:ph type="dt" sz="half" idx="10"/>
          </p:nvPr>
        </p:nvSpPr>
        <p:spPr/>
        <p:txBody>
          <a:bodyPr/>
          <a:lstStyle/>
          <a:p>
            <a:fld id="{C8BC6261-F88D-4071-8775-9BCD94B3F06E}" type="datetime8">
              <a:rPr lang="en-NG" smtClean="0"/>
              <a:t>09/04/2026 07:01</a:t>
            </a:fld>
            <a:endParaRPr lang="en-NG"/>
          </a:p>
        </p:txBody>
      </p:sp>
      <p:sp>
        <p:nvSpPr>
          <p:cNvPr id="5" name="Footer Placeholder 4">
            <a:extLst>
              <a:ext uri="{FF2B5EF4-FFF2-40B4-BE49-F238E27FC236}">
                <a16:creationId xmlns:a16="http://schemas.microsoft.com/office/drawing/2014/main" id="{3C2A195B-BDB1-C2EC-FBF7-6026A9D7B44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C6EC8A20-11CD-E461-2B84-F81B5DEB99B3}"/>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30699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803AD-CD1B-7875-A8F8-BCE41DF67A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7DE0490B-4FBF-7F8B-0081-7415F12CD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435FB33-75FA-8387-6E86-360F3F24E60D}"/>
              </a:ext>
            </a:extLst>
          </p:cNvPr>
          <p:cNvSpPr>
            <a:spLocks noGrp="1"/>
          </p:cNvSpPr>
          <p:nvPr>
            <p:ph type="dt" sz="half" idx="10"/>
          </p:nvPr>
        </p:nvSpPr>
        <p:spPr/>
        <p:txBody>
          <a:bodyPr/>
          <a:lstStyle/>
          <a:p>
            <a:fld id="{039EF8EE-75B6-479A-B0C5-7CB31CB679BF}" type="datetime8">
              <a:rPr lang="en-NG" smtClean="0"/>
              <a:t>09/04/2026 07:01</a:t>
            </a:fld>
            <a:endParaRPr lang="en-NG"/>
          </a:p>
        </p:txBody>
      </p:sp>
      <p:sp>
        <p:nvSpPr>
          <p:cNvPr id="5" name="Footer Placeholder 4">
            <a:extLst>
              <a:ext uri="{FF2B5EF4-FFF2-40B4-BE49-F238E27FC236}">
                <a16:creationId xmlns:a16="http://schemas.microsoft.com/office/drawing/2014/main" id="{53117C32-FA8C-15C9-52D6-2B9723AC628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28937169-EBE9-ED1E-3FD2-DAC2BAEFFC00}"/>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350418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ontent">
    <p:spTree>
      <p:nvGrpSpPr>
        <p:cNvPr id="1" name=""/>
        <p:cNvGrpSpPr/>
        <p:nvPr/>
      </p:nvGrpSpPr>
      <p:grpSpPr>
        <a:xfrm>
          <a:off x="0" y="0"/>
          <a:ext cx="0" cy="0"/>
          <a:chOff x="0" y="0"/>
          <a:chExt cx="0" cy="0"/>
        </a:xfrm>
      </p:grpSpPr>
      <p:sp>
        <p:nvSpPr>
          <p:cNvPr id="10" name="Rectangle 9"/>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6063B9-4A89-4B0D-B2CB-FA5FF10FFD55}" type="datetime8">
              <a:rPr lang="en-NG" smtClean="0"/>
              <a:t>09/04/2026 07:01</a:t>
            </a:fld>
            <a:endParaRPr lang="en-US" dirty="0"/>
          </a:p>
        </p:txBody>
      </p:sp>
      <p:sp>
        <p:nvSpPr>
          <p:cNvPr id="8" name="Footer Placeholder 7"/>
          <p:cNvSpPr>
            <a:spLocks noGrp="1"/>
          </p:cNvSpPr>
          <p:nvPr>
            <p:ph type="ftr" sz="quarter" idx="11"/>
          </p:nvPr>
        </p:nvSpPr>
        <p:spPr/>
        <p:txBody>
          <a:bodyPr/>
          <a:lstStyle/>
          <a:p>
            <a:r>
              <a:rPr lang="en-GB"/>
              <a:t>RIVERS STATE UNIVERSITY COUNCIL-MANAGEMENT RETREAT APRIL 2026</a:t>
            </a:r>
            <a:endParaRPr lang="en-US" dirty="0"/>
          </a:p>
        </p:txBody>
      </p:sp>
      <p:sp>
        <p:nvSpPr>
          <p:cNvPr id="11" name="Slide Number Placeholder 10"/>
          <p:cNvSpPr>
            <a:spLocks noGrp="1"/>
          </p:cNvSpPr>
          <p:nvPr>
            <p:ph type="sldNum" sz="quarter" idx="12"/>
          </p:nvPr>
        </p:nvSpPr>
        <p:spPr/>
        <p:txBody>
          <a:bodyPr/>
          <a:lstStyle/>
          <a:p>
            <a:fld id="{3A98EE3D-8CD1-4C3F-BD1C-C98C9596463C}" type="slidenum">
              <a:rPr lang="en-US" smtClean="0"/>
              <a:t>‹#›</a:t>
            </a:fld>
            <a:endParaRPr lang="en-US" dirty="0"/>
          </a:p>
        </p:txBody>
      </p:sp>
      <p:sp>
        <p:nvSpPr>
          <p:cNvPr id="12" name="Picture Placeholder 5"/>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dirty="0"/>
          </a:p>
        </p:txBody>
      </p:sp>
      <p:sp>
        <p:nvSpPr>
          <p:cNvPr id="13" name="Title 7"/>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endParaRPr lang="en-US" dirty="0"/>
          </a:p>
        </p:txBody>
      </p:sp>
      <p:sp>
        <p:nvSpPr>
          <p:cNvPr id="14" name="Content Placeholder 2"/>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89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E395-13F6-1A66-9E21-94BCFD69A3BD}"/>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8B077B31-21C6-2054-C756-439F9C19C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B9E670E-EB10-E3CD-76AD-873A3A4CD7A7}"/>
              </a:ext>
            </a:extLst>
          </p:cNvPr>
          <p:cNvSpPr>
            <a:spLocks noGrp="1"/>
          </p:cNvSpPr>
          <p:nvPr>
            <p:ph type="dt" sz="half" idx="10"/>
          </p:nvPr>
        </p:nvSpPr>
        <p:spPr/>
        <p:txBody>
          <a:bodyPr/>
          <a:lstStyle/>
          <a:p>
            <a:fld id="{8EA93343-3F94-4191-AD9C-45FB8443D75B}" type="datetime8">
              <a:rPr lang="en-NG" smtClean="0"/>
              <a:t>09/04/2026 07:01</a:t>
            </a:fld>
            <a:endParaRPr lang="en-NG"/>
          </a:p>
        </p:txBody>
      </p:sp>
      <p:sp>
        <p:nvSpPr>
          <p:cNvPr id="5" name="Footer Placeholder 4">
            <a:extLst>
              <a:ext uri="{FF2B5EF4-FFF2-40B4-BE49-F238E27FC236}">
                <a16:creationId xmlns:a16="http://schemas.microsoft.com/office/drawing/2014/main" id="{59AED678-17B3-3AE5-477D-38460D5EE13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DB0AC6F4-23CE-7984-9DA6-ABEEE0FAE286}"/>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41844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64D9-9D2D-4BB2-773E-4AC0ECB919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32EF6530-C001-C486-7F8A-B046B55A4B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FD1E9E-F337-741F-712E-2C86069BC0F4}"/>
              </a:ext>
            </a:extLst>
          </p:cNvPr>
          <p:cNvSpPr>
            <a:spLocks noGrp="1"/>
          </p:cNvSpPr>
          <p:nvPr>
            <p:ph type="dt" sz="half" idx="10"/>
          </p:nvPr>
        </p:nvSpPr>
        <p:spPr/>
        <p:txBody>
          <a:bodyPr/>
          <a:lstStyle/>
          <a:p>
            <a:fld id="{D045368D-D61E-4107-8E13-94E045B6724B}" type="datetime8">
              <a:rPr lang="en-NG" smtClean="0"/>
              <a:t>09/04/2026 07:01</a:t>
            </a:fld>
            <a:endParaRPr lang="en-NG"/>
          </a:p>
        </p:txBody>
      </p:sp>
      <p:sp>
        <p:nvSpPr>
          <p:cNvPr id="5" name="Footer Placeholder 4">
            <a:extLst>
              <a:ext uri="{FF2B5EF4-FFF2-40B4-BE49-F238E27FC236}">
                <a16:creationId xmlns:a16="http://schemas.microsoft.com/office/drawing/2014/main" id="{08F68DAD-FC7D-6CF6-B153-306BE22FB572}"/>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9E6A48BF-54F1-61C7-FAA7-6AD59E52F762}"/>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2028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7A33-5255-59CD-02C9-4A94B081D885}"/>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979F55D3-EEB2-4CFC-EACC-6489021B43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F91BB82D-055F-0F15-1D4C-818D4A87B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EA52EE81-E0DC-7255-E277-272ECAFE9EAF}"/>
              </a:ext>
            </a:extLst>
          </p:cNvPr>
          <p:cNvSpPr>
            <a:spLocks noGrp="1"/>
          </p:cNvSpPr>
          <p:nvPr>
            <p:ph type="dt" sz="half" idx="10"/>
          </p:nvPr>
        </p:nvSpPr>
        <p:spPr/>
        <p:txBody>
          <a:bodyPr/>
          <a:lstStyle/>
          <a:p>
            <a:fld id="{403CEBD5-F505-4113-94E1-E3087178A176}" type="datetime8">
              <a:rPr lang="en-NG" smtClean="0"/>
              <a:t>09/04/2026 07:01</a:t>
            </a:fld>
            <a:endParaRPr lang="en-NG"/>
          </a:p>
        </p:txBody>
      </p:sp>
      <p:sp>
        <p:nvSpPr>
          <p:cNvPr id="6" name="Footer Placeholder 5">
            <a:extLst>
              <a:ext uri="{FF2B5EF4-FFF2-40B4-BE49-F238E27FC236}">
                <a16:creationId xmlns:a16="http://schemas.microsoft.com/office/drawing/2014/main" id="{0FE3F516-7205-2620-1B31-26614532FC5E}"/>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7" name="Slide Number Placeholder 6">
            <a:extLst>
              <a:ext uri="{FF2B5EF4-FFF2-40B4-BE49-F238E27FC236}">
                <a16:creationId xmlns:a16="http://schemas.microsoft.com/office/drawing/2014/main" id="{5F2B9783-5C03-3984-8904-AAC550F87B5B}"/>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205406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D805-3908-5A0C-2E79-3046A6102F8E}"/>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7A30F716-D9D1-FAC5-0C6A-78553F9CBF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6ADD3-0E9F-B5E9-519A-B2CF300FB9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1EA70340-BB34-3EBC-A28E-F173E070C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F7A99-11D4-6F0B-C3A8-2F49C01527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EA12B34E-F2F0-EF62-A7DC-EB75871F2B30}"/>
              </a:ext>
            </a:extLst>
          </p:cNvPr>
          <p:cNvSpPr>
            <a:spLocks noGrp="1"/>
          </p:cNvSpPr>
          <p:nvPr>
            <p:ph type="dt" sz="half" idx="10"/>
          </p:nvPr>
        </p:nvSpPr>
        <p:spPr/>
        <p:txBody>
          <a:bodyPr/>
          <a:lstStyle/>
          <a:p>
            <a:fld id="{03134B0A-8D98-4A97-92DA-6E1F746D0B45}" type="datetime8">
              <a:rPr lang="en-NG" smtClean="0"/>
              <a:t>09/04/2026 07:01</a:t>
            </a:fld>
            <a:endParaRPr lang="en-NG"/>
          </a:p>
        </p:txBody>
      </p:sp>
      <p:sp>
        <p:nvSpPr>
          <p:cNvPr id="8" name="Footer Placeholder 7">
            <a:extLst>
              <a:ext uri="{FF2B5EF4-FFF2-40B4-BE49-F238E27FC236}">
                <a16:creationId xmlns:a16="http://schemas.microsoft.com/office/drawing/2014/main" id="{C819D916-0A9A-0E41-E297-E21EE9CB8B1C}"/>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9" name="Slide Number Placeholder 8">
            <a:extLst>
              <a:ext uri="{FF2B5EF4-FFF2-40B4-BE49-F238E27FC236}">
                <a16:creationId xmlns:a16="http://schemas.microsoft.com/office/drawing/2014/main" id="{AED46EA6-B183-B530-1642-7DE710A20483}"/>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10726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7733-0E19-8913-719D-D360DE3693DC}"/>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8CDEECDA-12BF-0612-D0D3-0E46386010EE}"/>
              </a:ext>
            </a:extLst>
          </p:cNvPr>
          <p:cNvSpPr>
            <a:spLocks noGrp="1"/>
          </p:cNvSpPr>
          <p:nvPr>
            <p:ph type="dt" sz="half" idx="10"/>
          </p:nvPr>
        </p:nvSpPr>
        <p:spPr/>
        <p:txBody>
          <a:bodyPr/>
          <a:lstStyle/>
          <a:p>
            <a:fld id="{3F80A73A-165F-48C1-A588-D62248E02A4F}" type="datetime8">
              <a:rPr lang="en-NG" smtClean="0"/>
              <a:t>09/04/2026 07:01</a:t>
            </a:fld>
            <a:endParaRPr lang="en-NG"/>
          </a:p>
        </p:txBody>
      </p:sp>
      <p:sp>
        <p:nvSpPr>
          <p:cNvPr id="4" name="Footer Placeholder 3">
            <a:extLst>
              <a:ext uri="{FF2B5EF4-FFF2-40B4-BE49-F238E27FC236}">
                <a16:creationId xmlns:a16="http://schemas.microsoft.com/office/drawing/2014/main" id="{F663A4D5-1CFB-E814-F360-20EC2A7F2B2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5" name="Slide Number Placeholder 4">
            <a:extLst>
              <a:ext uri="{FF2B5EF4-FFF2-40B4-BE49-F238E27FC236}">
                <a16:creationId xmlns:a16="http://schemas.microsoft.com/office/drawing/2014/main" id="{FD322443-658B-1A3C-6525-5071981F4DE8}"/>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119275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005A2-99A7-8C12-5CEA-DE8789B27C4C}"/>
              </a:ext>
            </a:extLst>
          </p:cNvPr>
          <p:cNvSpPr>
            <a:spLocks noGrp="1"/>
          </p:cNvSpPr>
          <p:nvPr>
            <p:ph type="dt" sz="half" idx="10"/>
          </p:nvPr>
        </p:nvSpPr>
        <p:spPr/>
        <p:txBody>
          <a:bodyPr/>
          <a:lstStyle/>
          <a:p>
            <a:fld id="{B75D6FA4-BCA4-4DAB-AAD2-C9D03EDB90C4}" type="datetime8">
              <a:rPr lang="en-NG" smtClean="0"/>
              <a:t>09/04/2026 07:01</a:t>
            </a:fld>
            <a:endParaRPr lang="en-NG"/>
          </a:p>
        </p:txBody>
      </p:sp>
      <p:sp>
        <p:nvSpPr>
          <p:cNvPr id="3" name="Footer Placeholder 2">
            <a:extLst>
              <a:ext uri="{FF2B5EF4-FFF2-40B4-BE49-F238E27FC236}">
                <a16:creationId xmlns:a16="http://schemas.microsoft.com/office/drawing/2014/main" id="{00BAF53B-3217-6594-6274-C908678AF9FF}"/>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4" name="Slide Number Placeholder 3">
            <a:extLst>
              <a:ext uri="{FF2B5EF4-FFF2-40B4-BE49-F238E27FC236}">
                <a16:creationId xmlns:a16="http://schemas.microsoft.com/office/drawing/2014/main" id="{7CF17718-C68A-D027-6347-80223E7C2036}"/>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154019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C92D-B002-3A07-27E1-79F5DE0FA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6241E69D-5743-7906-4D03-D41923CB36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E5233C03-6480-E329-F643-78CAE70F5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7E56DA-AA96-BC55-E77C-480D5BC31E76}"/>
              </a:ext>
            </a:extLst>
          </p:cNvPr>
          <p:cNvSpPr>
            <a:spLocks noGrp="1"/>
          </p:cNvSpPr>
          <p:nvPr>
            <p:ph type="dt" sz="half" idx="10"/>
          </p:nvPr>
        </p:nvSpPr>
        <p:spPr/>
        <p:txBody>
          <a:bodyPr/>
          <a:lstStyle/>
          <a:p>
            <a:fld id="{D095E390-FFF1-4A7C-97DC-C32BC3E3B92F}" type="datetime8">
              <a:rPr lang="en-NG" smtClean="0"/>
              <a:t>09/04/2026 07:01</a:t>
            </a:fld>
            <a:endParaRPr lang="en-NG"/>
          </a:p>
        </p:txBody>
      </p:sp>
      <p:sp>
        <p:nvSpPr>
          <p:cNvPr id="6" name="Footer Placeholder 5">
            <a:extLst>
              <a:ext uri="{FF2B5EF4-FFF2-40B4-BE49-F238E27FC236}">
                <a16:creationId xmlns:a16="http://schemas.microsoft.com/office/drawing/2014/main" id="{85AB830D-782D-1DCB-287A-530E1B25AF0D}"/>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7" name="Slide Number Placeholder 6">
            <a:extLst>
              <a:ext uri="{FF2B5EF4-FFF2-40B4-BE49-F238E27FC236}">
                <a16:creationId xmlns:a16="http://schemas.microsoft.com/office/drawing/2014/main" id="{B7FA6E29-A9E3-16C4-F257-C77B7A64E18C}"/>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410323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C751-DA14-D6C3-AA26-EB9CD40C7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5CFC1DA2-EF81-3FC7-BE9C-B780E4F35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F8138250-7B7C-0EF9-2841-FFD742833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D0B77-2439-EE0A-9B3A-6B8EEE730FDC}"/>
              </a:ext>
            </a:extLst>
          </p:cNvPr>
          <p:cNvSpPr>
            <a:spLocks noGrp="1"/>
          </p:cNvSpPr>
          <p:nvPr>
            <p:ph type="dt" sz="half" idx="10"/>
          </p:nvPr>
        </p:nvSpPr>
        <p:spPr/>
        <p:txBody>
          <a:bodyPr/>
          <a:lstStyle/>
          <a:p>
            <a:fld id="{F9B1C667-07E9-4265-96CE-4CA2943327E9}" type="datetime8">
              <a:rPr lang="en-NG" smtClean="0"/>
              <a:t>09/04/2026 07:01</a:t>
            </a:fld>
            <a:endParaRPr lang="en-NG"/>
          </a:p>
        </p:txBody>
      </p:sp>
      <p:sp>
        <p:nvSpPr>
          <p:cNvPr id="6" name="Footer Placeholder 5">
            <a:extLst>
              <a:ext uri="{FF2B5EF4-FFF2-40B4-BE49-F238E27FC236}">
                <a16:creationId xmlns:a16="http://schemas.microsoft.com/office/drawing/2014/main" id="{9D47A77A-6980-1DDF-4998-D73E2580C6ED}"/>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7" name="Slide Number Placeholder 6">
            <a:extLst>
              <a:ext uri="{FF2B5EF4-FFF2-40B4-BE49-F238E27FC236}">
                <a16:creationId xmlns:a16="http://schemas.microsoft.com/office/drawing/2014/main" id="{93E988A3-6307-1BA0-7C20-033ADF9386D1}"/>
              </a:ext>
            </a:extLst>
          </p:cNvPr>
          <p:cNvSpPr>
            <a:spLocks noGrp="1"/>
          </p:cNvSpPr>
          <p:nvPr>
            <p:ph type="sldNum" sz="quarter" idx="12"/>
          </p:nvPr>
        </p:nvSpPr>
        <p:spPr/>
        <p:txBody>
          <a:bodyPr/>
          <a:lstStyle/>
          <a:p>
            <a:fld id="{39861E04-3D39-4E68-B143-389358F2EAD7}" type="slidenum">
              <a:rPr lang="en-NG" smtClean="0"/>
              <a:t>‹#›</a:t>
            </a:fld>
            <a:endParaRPr lang="en-NG"/>
          </a:p>
        </p:txBody>
      </p:sp>
    </p:spTree>
    <p:extLst>
      <p:ext uri="{BB962C8B-B14F-4D97-AF65-F5344CB8AC3E}">
        <p14:creationId xmlns:p14="http://schemas.microsoft.com/office/powerpoint/2010/main" val="206354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8011CA-C1A5-E021-B4C9-4BE10FF3AE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BE90F72E-1CA5-3CD6-D32E-AECD785DA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29761E26-7404-C029-4356-4B5F58B5F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B5ED0-DF9C-4D24-A2F1-0DCA20A795AB}" type="datetime8">
              <a:rPr lang="en-NG" smtClean="0"/>
              <a:t>09/04/2026 07:01</a:t>
            </a:fld>
            <a:endParaRPr lang="en-NG"/>
          </a:p>
        </p:txBody>
      </p:sp>
      <p:sp>
        <p:nvSpPr>
          <p:cNvPr id="5" name="Footer Placeholder 4">
            <a:extLst>
              <a:ext uri="{FF2B5EF4-FFF2-40B4-BE49-F238E27FC236}">
                <a16:creationId xmlns:a16="http://schemas.microsoft.com/office/drawing/2014/main" id="{11E39CD2-EEA3-B04D-A995-17A51B5C3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80C8D116-64B5-4F52-6814-2A7B22852E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61E04-3D39-4E68-B143-389358F2EAD7}" type="slidenum">
              <a:rPr lang="en-NG" smtClean="0"/>
              <a:t>‹#›</a:t>
            </a:fld>
            <a:endParaRPr lang="en-NG"/>
          </a:p>
        </p:txBody>
      </p:sp>
    </p:spTree>
    <p:extLst>
      <p:ext uri="{BB962C8B-B14F-4D97-AF65-F5344CB8AC3E}">
        <p14:creationId xmlns:p14="http://schemas.microsoft.com/office/powerpoint/2010/main" val="325168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uc.edu.n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46F4-26CB-82D6-0A44-6BE62191D367}"/>
              </a:ext>
            </a:extLst>
          </p:cNvPr>
          <p:cNvSpPr>
            <a:spLocks noGrp="1"/>
          </p:cNvSpPr>
          <p:nvPr>
            <p:ph type="ctrTitle"/>
          </p:nvPr>
        </p:nvSpPr>
        <p:spPr>
          <a:xfrm>
            <a:off x="1524000" y="858044"/>
            <a:ext cx="9144000" cy="2387600"/>
          </a:xfrm>
        </p:spPr>
        <p:txBody>
          <a:bodyPr>
            <a:normAutofit fontScale="90000"/>
          </a:bodyPr>
          <a:lstStyle/>
          <a:p>
            <a:r>
              <a:rPr lang="en-GB" sz="4400" dirty="0">
                <a:solidFill>
                  <a:srgbClr val="FF0000"/>
                </a:solidFill>
              </a:rPr>
              <a:t>MANAGING A 21</a:t>
            </a:r>
            <a:r>
              <a:rPr lang="en-GB" sz="4400" baseline="30000" dirty="0">
                <a:solidFill>
                  <a:srgbClr val="FF0000"/>
                </a:solidFill>
              </a:rPr>
              <a:t>ST</a:t>
            </a:r>
            <a:r>
              <a:rPr lang="en-GB" sz="4400" dirty="0">
                <a:solidFill>
                  <a:srgbClr val="FF0000"/>
                </a:solidFill>
              </a:rPr>
              <a:t> CENTURY UNIVERSITY: </a:t>
            </a:r>
            <a:r>
              <a:rPr lang="en-GB" sz="4400" cap="all" dirty="0">
                <a:solidFill>
                  <a:srgbClr val="FF0000"/>
                </a:solidFill>
              </a:rPr>
              <a:t>Knowledge, Skills, Quality Assurance and Roles of University Councils and Administrators</a:t>
            </a:r>
            <a:endParaRPr lang="en-NG" sz="4400" cap="all" dirty="0">
              <a:solidFill>
                <a:srgbClr val="FF0000"/>
              </a:solidFill>
            </a:endParaRPr>
          </a:p>
        </p:txBody>
      </p:sp>
      <p:sp>
        <p:nvSpPr>
          <p:cNvPr id="3" name="Subtitle 2">
            <a:extLst>
              <a:ext uri="{FF2B5EF4-FFF2-40B4-BE49-F238E27FC236}">
                <a16:creationId xmlns:a16="http://schemas.microsoft.com/office/drawing/2014/main" id="{7762AFD8-9EFA-109C-EFBA-2A1C44AFC673}"/>
              </a:ext>
            </a:extLst>
          </p:cNvPr>
          <p:cNvSpPr>
            <a:spLocks noGrp="1"/>
          </p:cNvSpPr>
          <p:nvPr>
            <p:ph type="subTitle" idx="1"/>
          </p:nvPr>
        </p:nvSpPr>
        <p:spPr>
          <a:xfrm>
            <a:off x="391886" y="3866357"/>
            <a:ext cx="11174679" cy="2133599"/>
          </a:xfrm>
        </p:spPr>
        <p:txBody>
          <a:bodyPr>
            <a:noAutofit/>
          </a:bodyPr>
          <a:lstStyle/>
          <a:p>
            <a:r>
              <a:rPr lang="en-GB" sz="4000" i="1" dirty="0"/>
              <a:t>Idowu Olayinka</a:t>
            </a:r>
          </a:p>
          <a:p>
            <a:r>
              <a:rPr lang="en-GB" sz="4000" dirty="0"/>
              <a:t>12</a:t>
            </a:r>
            <a:r>
              <a:rPr lang="en-GB" sz="4000" baseline="30000" dirty="0"/>
              <a:t>th</a:t>
            </a:r>
            <a:r>
              <a:rPr lang="en-GB" sz="4000" dirty="0"/>
              <a:t>  Vice-Chancellor </a:t>
            </a:r>
          </a:p>
          <a:p>
            <a:r>
              <a:rPr lang="en-GB" sz="4000" dirty="0"/>
              <a:t>University of Ibadan, Ibadan</a:t>
            </a:r>
            <a:endParaRPr lang="en-NG" sz="4000" dirty="0"/>
          </a:p>
        </p:txBody>
      </p:sp>
      <p:sp>
        <p:nvSpPr>
          <p:cNvPr id="4" name="Date Placeholder 3">
            <a:extLst>
              <a:ext uri="{FF2B5EF4-FFF2-40B4-BE49-F238E27FC236}">
                <a16:creationId xmlns:a16="http://schemas.microsoft.com/office/drawing/2014/main" id="{BB21F170-12CC-1FFB-6D91-02549C49D337}"/>
              </a:ext>
            </a:extLst>
          </p:cNvPr>
          <p:cNvSpPr>
            <a:spLocks noGrp="1"/>
          </p:cNvSpPr>
          <p:nvPr>
            <p:ph type="dt" sz="half" idx="10"/>
          </p:nvPr>
        </p:nvSpPr>
        <p:spPr/>
        <p:txBody>
          <a:bodyPr/>
          <a:lstStyle/>
          <a:p>
            <a:fld id="{01F10472-03BA-49E4-9E2B-E22237B79D7C}" type="datetime8">
              <a:rPr lang="en-NG" smtClean="0"/>
              <a:t>09/04/2026 07:01</a:t>
            </a:fld>
            <a:endParaRPr lang="en-NG"/>
          </a:p>
        </p:txBody>
      </p:sp>
      <p:sp>
        <p:nvSpPr>
          <p:cNvPr id="5" name="Footer Placeholder 4">
            <a:extLst>
              <a:ext uri="{FF2B5EF4-FFF2-40B4-BE49-F238E27FC236}">
                <a16:creationId xmlns:a16="http://schemas.microsoft.com/office/drawing/2014/main" id="{8B069D84-D038-7153-BA64-541D7F24B4DB}"/>
              </a:ext>
            </a:extLst>
          </p:cNvPr>
          <p:cNvSpPr>
            <a:spLocks noGrp="1"/>
          </p:cNvSpPr>
          <p:nvPr>
            <p:ph type="ftr" sz="quarter" idx="11"/>
          </p:nvPr>
        </p:nvSpPr>
        <p:spPr/>
        <p:txBody>
          <a:bodyPr/>
          <a:lstStyle/>
          <a:p>
            <a:r>
              <a:rPr lang="en-GB"/>
              <a:t>RIVERS STATE UNIVERSITY COUNCIL-MANAGEMENT RETREAT APRIL 2026</a:t>
            </a:r>
            <a:endParaRPr lang="en-NG" dirty="0"/>
          </a:p>
        </p:txBody>
      </p:sp>
      <p:sp>
        <p:nvSpPr>
          <p:cNvPr id="6" name="Slide Number Placeholder 5">
            <a:extLst>
              <a:ext uri="{FF2B5EF4-FFF2-40B4-BE49-F238E27FC236}">
                <a16:creationId xmlns:a16="http://schemas.microsoft.com/office/drawing/2014/main" id="{6B1131D0-8EDD-8E47-69BE-F434B44F1A00}"/>
              </a:ext>
            </a:extLst>
          </p:cNvPr>
          <p:cNvSpPr>
            <a:spLocks noGrp="1"/>
          </p:cNvSpPr>
          <p:nvPr>
            <p:ph type="sldNum" sz="quarter" idx="12"/>
          </p:nvPr>
        </p:nvSpPr>
        <p:spPr/>
        <p:txBody>
          <a:bodyPr/>
          <a:lstStyle/>
          <a:p>
            <a:fld id="{39861E04-3D39-4E68-B143-389358F2EAD7}" type="slidenum">
              <a:rPr lang="en-NG" smtClean="0"/>
              <a:t>1</a:t>
            </a:fld>
            <a:endParaRPr lang="en-NG"/>
          </a:p>
        </p:txBody>
      </p:sp>
    </p:spTree>
    <p:extLst>
      <p:ext uri="{BB962C8B-B14F-4D97-AF65-F5344CB8AC3E}">
        <p14:creationId xmlns:p14="http://schemas.microsoft.com/office/powerpoint/2010/main" val="120596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BB4C1-C0DC-5816-5ED8-46B1EA6E5937}"/>
              </a:ext>
            </a:extLst>
          </p:cNvPr>
          <p:cNvSpPr>
            <a:spLocks noGrp="1"/>
          </p:cNvSpPr>
          <p:nvPr>
            <p:ph type="title"/>
          </p:nvPr>
        </p:nvSpPr>
        <p:spPr>
          <a:xfrm>
            <a:off x="838200" y="136526"/>
            <a:ext cx="10515600" cy="1055688"/>
          </a:xfrm>
        </p:spPr>
        <p:txBody>
          <a:bodyPr>
            <a:normAutofit fontScale="90000"/>
          </a:bodyPr>
          <a:lstStyle/>
          <a:p>
            <a:r>
              <a:rPr lang="en-GB" altLang="en-NG" dirty="0">
                <a:solidFill>
                  <a:srgbClr val="FF0000"/>
                </a:solidFill>
              </a:rPr>
              <a:t>Why does Rivers State University needs a strategy?</a:t>
            </a:r>
            <a:endParaRPr lang="en-NG" dirty="0">
              <a:solidFill>
                <a:srgbClr val="FF0000"/>
              </a:solidFill>
            </a:endParaRPr>
          </a:p>
        </p:txBody>
      </p:sp>
      <p:sp>
        <p:nvSpPr>
          <p:cNvPr id="3" name="Content Placeholder 2">
            <a:extLst>
              <a:ext uri="{FF2B5EF4-FFF2-40B4-BE49-F238E27FC236}">
                <a16:creationId xmlns:a16="http://schemas.microsoft.com/office/drawing/2014/main" id="{9AA6C794-67C6-3C73-6559-E77AEF2D7133}"/>
              </a:ext>
            </a:extLst>
          </p:cNvPr>
          <p:cNvSpPr>
            <a:spLocks noGrp="1"/>
          </p:cNvSpPr>
          <p:nvPr>
            <p:ph idx="1"/>
          </p:nvPr>
        </p:nvSpPr>
        <p:spPr>
          <a:xfrm>
            <a:off x="480060" y="1371600"/>
            <a:ext cx="11452860" cy="4805363"/>
          </a:xfrm>
        </p:spPr>
        <p:txBody>
          <a:bodyPr>
            <a:normAutofit fontScale="92500" lnSpcReduction="10000"/>
          </a:bodyPr>
          <a:lstStyle/>
          <a:p>
            <a:pPr eaLnBrk="1" hangingPunct="1">
              <a:lnSpc>
                <a:spcPct val="200000"/>
              </a:lnSpc>
            </a:pPr>
            <a:r>
              <a:rPr lang="en-GB" altLang="en-NG" sz="3300" dirty="0"/>
              <a:t>An agreed statement of purpose and direction.</a:t>
            </a:r>
          </a:p>
          <a:p>
            <a:pPr eaLnBrk="1" hangingPunct="1">
              <a:lnSpc>
                <a:spcPct val="200000"/>
              </a:lnSpc>
            </a:pPr>
            <a:r>
              <a:rPr lang="en-GB" altLang="en-NG" sz="3300" dirty="0"/>
              <a:t>A reference point against which management and operational decisions can be taken.</a:t>
            </a:r>
          </a:p>
          <a:p>
            <a:pPr eaLnBrk="1" hangingPunct="1">
              <a:lnSpc>
                <a:spcPct val="200000"/>
              </a:lnSpc>
            </a:pPr>
            <a:r>
              <a:rPr lang="en-GB" altLang="en-NG" sz="3300" dirty="0"/>
              <a:t>A framework within which activity can be directed, led or encouraged (action plans, projects, initiatives, use of resources). </a:t>
            </a:r>
          </a:p>
        </p:txBody>
      </p:sp>
      <p:sp>
        <p:nvSpPr>
          <p:cNvPr id="4" name="Date Placeholder 3">
            <a:extLst>
              <a:ext uri="{FF2B5EF4-FFF2-40B4-BE49-F238E27FC236}">
                <a16:creationId xmlns:a16="http://schemas.microsoft.com/office/drawing/2014/main" id="{40C83BFD-1A65-3E8C-5234-80B239D570AF}"/>
              </a:ext>
            </a:extLst>
          </p:cNvPr>
          <p:cNvSpPr>
            <a:spLocks noGrp="1"/>
          </p:cNvSpPr>
          <p:nvPr>
            <p:ph type="dt" sz="half" idx="10"/>
          </p:nvPr>
        </p:nvSpPr>
        <p:spPr/>
        <p:txBody>
          <a:bodyPr/>
          <a:lstStyle/>
          <a:p>
            <a:fld id="{E7A4D52F-0C19-4093-B88E-359479960B25}" type="datetime8">
              <a:rPr lang="en-NG" smtClean="0"/>
              <a:t>09/04/2026 07:01</a:t>
            </a:fld>
            <a:endParaRPr lang="en-NG"/>
          </a:p>
        </p:txBody>
      </p:sp>
      <p:sp>
        <p:nvSpPr>
          <p:cNvPr id="5" name="Footer Placeholder 4">
            <a:extLst>
              <a:ext uri="{FF2B5EF4-FFF2-40B4-BE49-F238E27FC236}">
                <a16:creationId xmlns:a16="http://schemas.microsoft.com/office/drawing/2014/main" id="{7C35A112-8BBA-27E9-8ED2-74FE03E03E08}"/>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5C328CC4-43D8-70E3-D29F-D0E7A7A4732B}"/>
              </a:ext>
            </a:extLst>
          </p:cNvPr>
          <p:cNvSpPr>
            <a:spLocks noGrp="1"/>
          </p:cNvSpPr>
          <p:nvPr>
            <p:ph type="sldNum" sz="quarter" idx="12"/>
          </p:nvPr>
        </p:nvSpPr>
        <p:spPr/>
        <p:txBody>
          <a:bodyPr/>
          <a:lstStyle/>
          <a:p>
            <a:fld id="{39861E04-3D39-4E68-B143-389358F2EAD7}" type="slidenum">
              <a:rPr lang="en-NG" smtClean="0"/>
              <a:t>10</a:t>
            </a:fld>
            <a:endParaRPr lang="en-NG"/>
          </a:p>
        </p:txBody>
      </p:sp>
    </p:spTree>
    <p:extLst>
      <p:ext uri="{BB962C8B-B14F-4D97-AF65-F5344CB8AC3E}">
        <p14:creationId xmlns:p14="http://schemas.microsoft.com/office/powerpoint/2010/main" val="219575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3C5D-F150-236E-9F5A-59EF1D36120E}"/>
              </a:ext>
            </a:extLst>
          </p:cNvPr>
          <p:cNvSpPr>
            <a:spLocks noGrp="1"/>
          </p:cNvSpPr>
          <p:nvPr>
            <p:ph type="title"/>
          </p:nvPr>
        </p:nvSpPr>
        <p:spPr/>
        <p:txBody>
          <a:bodyPr/>
          <a:lstStyle/>
          <a:p>
            <a:r>
              <a:rPr lang="en-GB" altLang="en-NG" dirty="0">
                <a:solidFill>
                  <a:srgbClr val="FF0000"/>
                </a:solidFill>
              </a:rPr>
              <a:t>Why does Rivers State University needs a strategy?...contd.</a:t>
            </a:r>
            <a:endParaRPr lang="en-NG" dirty="0"/>
          </a:p>
        </p:txBody>
      </p:sp>
      <p:sp>
        <p:nvSpPr>
          <p:cNvPr id="3" name="Content Placeholder 2">
            <a:extLst>
              <a:ext uri="{FF2B5EF4-FFF2-40B4-BE49-F238E27FC236}">
                <a16:creationId xmlns:a16="http://schemas.microsoft.com/office/drawing/2014/main" id="{79606F92-7CCC-BD05-975B-8AD00620D5B2}"/>
              </a:ext>
            </a:extLst>
          </p:cNvPr>
          <p:cNvSpPr>
            <a:spLocks noGrp="1"/>
          </p:cNvSpPr>
          <p:nvPr>
            <p:ph idx="1"/>
          </p:nvPr>
        </p:nvSpPr>
        <p:spPr/>
        <p:txBody>
          <a:bodyPr/>
          <a:lstStyle/>
          <a:p>
            <a:pPr eaLnBrk="1" hangingPunct="1">
              <a:lnSpc>
                <a:spcPct val="200000"/>
              </a:lnSpc>
            </a:pPr>
            <a:r>
              <a:rPr lang="en-GB" altLang="en-NG" sz="2800" dirty="0"/>
              <a:t>For communication and promotion (internal and external).</a:t>
            </a:r>
          </a:p>
          <a:p>
            <a:pPr eaLnBrk="1" hangingPunct="1">
              <a:lnSpc>
                <a:spcPct val="200000"/>
              </a:lnSpc>
            </a:pPr>
            <a:r>
              <a:rPr lang="en-GB" altLang="en-NG" sz="2800" dirty="0"/>
              <a:t>To help meet accountability requirements.</a:t>
            </a:r>
          </a:p>
        </p:txBody>
      </p:sp>
      <p:sp>
        <p:nvSpPr>
          <p:cNvPr id="4" name="Date Placeholder 3">
            <a:extLst>
              <a:ext uri="{FF2B5EF4-FFF2-40B4-BE49-F238E27FC236}">
                <a16:creationId xmlns:a16="http://schemas.microsoft.com/office/drawing/2014/main" id="{2EC32DD3-B1E0-3A94-586D-B515F3EB4958}"/>
              </a:ext>
            </a:extLst>
          </p:cNvPr>
          <p:cNvSpPr>
            <a:spLocks noGrp="1"/>
          </p:cNvSpPr>
          <p:nvPr>
            <p:ph type="dt" sz="half" idx="10"/>
          </p:nvPr>
        </p:nvSpPr>
        <p:spPr/>
        <p:txBody>
          <a:bodyPr/>
          <a:lstStyle/>
          <a:p>
            <a:fld id="{74C1FB89-25DC-429E-9A09-9F58DA93F053}" type="datetime8">
              <a:rPr lang="en-NG" smtClean="0"/>
              <a:t>09/04/2026 07:01</a:t>
            </a:fld>
            <a:endParaRPr lang="en-NG"/>
          </a:p>
        </p:txBody>
      </p:sp>
      <p:sp>
        <p:nvSpPr>
          <p:cNvPr id="5" name="Footer Placeholder 4">
            <a:extLst>
              <a:ext uri="{FF2B5EF4-FFF2-40B4-BE49-F238E27FC236}">
                <a16:creationId xmlns:a16="http://schemas.microsoft.com/office/drawing/2014/main" id="{2794DD46-6F30-E971-C1D9-278F00D1828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83C7C2B-2594-F6D3-7AA3-8E060D20C0F2}"/>
              </a:ext>
            </a:extLst>
          </p:cNvPr>
          <p:cNvSpPr>
            <a:spLocks noGrp="1"/>
          </p:cNvSpPr>
          <p:nvPr>
            <p:ph type="sldNum" sz="quarter" idx="12"/>
          </p:nvPr>
        </p:nvSpPr>
        <p:spPr/>
        <p:txBody>
          <a:bodyPr/>
          <a:lstStyle/>
          <a:p>
            <a:fld id="{39861E04-3D39-4E68-B143-389358F2EAD7}" type="slidenum">
              <a:rPr lang="en-NG" smtClean="0"/>
              <a:t>11</a:t>
            </a:fld>
            <a:endParaRPr lang="en-NG"/>
          </a:p>
        </p:txBody>
      </p:sp>
    </p:spTree>
    <p:extLst>
      <p:ext uri="{BB962C8B-B14F-4D97-AF65-F5344CB8AC3E}">
        <p14:creationId xmlns:p14="http://schemas.microsoft.com/office/powerpoint/2010/main" val="129798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E326-F552-9DBA-AC29-597EF49B896B}"/>
              </a:ext>
            </a:extLst>
          </p:cNvPr>
          <p:cNvSpPr>
            <a:spLocks noGrp="1"/>
          </p:cNvSpPr>
          <p:nvPr>
            <p:ph type="title"/>
          </p:nvPr>
        </p:nvSpPr>
        <p:spPr>
          <a:xfrm>
            <a:off x="838200" y="365125"/>
            <a:ext cx="10515600" cy="766445"/>
          </a:xfrm>
        </p:spPr>
        <p:txBody>
          <a:bodyPr>
            <a:normAutofit/>
          </a:bodyPr>
          <a:lstStyle/>
          <a:p>
            <a:r>
              <a:rPr lang="en-GB" sz="36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Who are the major stakeholders in RSU?</a:t>
            </a:r>
            <a:endParaRPr lang="en-NG" sz="3600" dirty="0">
              <a:solidFill>
                <a:srgbClr val="FF0000"/>
              </a:solidFill>
            </a:endParaRPr>
          </a:p>
        </p:txBody>
      </p:sp>
      <p:sp>
        <p:nvSpPr>
          <p:cNvPr id="3" name="Content Placeholder 2">
            <a:extLst>
              <a:ext uri="{FF2B5EF4-FFF2-40B4-BE49-F238E27FC236}">
                <a16:creationId xmlns:a16="http://schemas.microsoft.com/office/drawing/2014/main" id="{12443587-0129-635E-9AB9-E7CACC8836DA}"/>
              </a:ext>
            </a:extLst>
          </p:cNvPr>
          <p:cNvSpPr>
            <a:spLocks noGrp="1"/>
          </p:cNvSpPr>
          <p:nvPr>
            <p:ph idx="1"/>
          </p:nvPr>
        </p:nvSpPr>
        <p:spPr>
          <a:xfrm>
            <a:off x="468630" y="1257300"/>
            <a:ext cx="11338560" cy="4919663"/>
          </a:xfrm>
        </p:spPr>
        <p:txBody>
          <a:bodyPr>
            <a:noAutofit/>
          </a:bodyPr>
          <a:lstStyle/>
          <a:p>
            <a:pPr>
              <a:lnSpc>
                <a:spcPct val="115000"/>
              </a:lnSpc>
              <a:spcAft>
                <a:spcPts val="1000"/>
              </a:spcAft>
            </a:pPr>
            <a:r>
              <a:rPr lang="en-GB" sz="2600" b="1"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a:t>
            </a:r>
            <a:r>
              <a:rPr lang="en-GB" sz="2600" b="1" dirty="0" err="1">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i</a:t>
            </a:r>
            <a:r>
              <a:rPr lang="en-GB" sz="2600" b="1"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GB" sz="2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Proprietor</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The Rivers State Government; The State House of Assembly; </a:t>
            </a:r>
            <a:endParaRPr lang="en-GB" sz="2600" dirty="0">
              <a:solidFill>
                <a:srgbClr val="1D2228"/>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spcAft>
                <a:spcPts val="1000"/>
              </a:spcAft>
            </a:pP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(ii). </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Funding agencies, regulatory bodies, and policymakers</a:t>
            </a: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including Tertiary Education Trust Fund (</a:t>
            </a:r>
            <a:r>
              <a:rPr lang="en-GB" sz="2600" dirty="0" err="1">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TETFund</a:t>
            </a: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Auditor-General, Accountant General, FME, NUC, JAMB, </a:t>
            </a:r>
            <a:r>
              <a:rPr lang="en-GB" sz="2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NELFUND</a:t>
            </a: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etc</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GB" sz="2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sz="2600" b="1" dirty="0">
                <a:solidFill>
                  <a:srgbClr val="1D2228"/>
                </a:solidFill>
                <a:effectLst/>
                <a:latin typeface="Calibri" panose="020F0502020204030204" pitchFamily="34" charset="0"/>
                <a:ea typeface="SimSun" panose="02010600030101010101" pitchFamily="2" charset="-122"/>
                <a:cs typeface="Times New Roman" panose="02020603050405020304" pitchFamily="18" charset="0"/>
              </a:rPr>
              <a:t>(iii). </a:t>
            </a:r>
            <a:r>
              <a:rPr lang="en-NG" sz="2600" b="1"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Faculty and Staff</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Professors, lecturers, administrators, and support staff.</a:t>
            </a:r>
            <a:endParaRPr lang="en-GB" sz="2600" b="1" dirty="0">
              <a:solidFill>
                <a:srgbClr val="1D2228"/>
              </a:solidFill>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(iv). </a:t>
            </a:r>
            <a:r>
              <a:rPr lang="en-NG" sz="2600" b="1"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Students</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Those enrolled in academic program</a:t>
            </a: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me</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s.</a:t>
            </a:r>
            <a:endParaRPr lang="en-NG" sz="2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(v). </a:t>
            </a:r>
            <a:r>
              <a:rPr lang="en-NG" sz="2600"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Alumni: Graduates who can influence the university's reputation.</a:t>
            </a:r>
            <a:endParaRPr lang="en-NG" sz="26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Date Placeholder 3">
            <a:extLst>
              <a:ext uri="{FF2B5EF4-FFF2-40B4-BE49-F238E27FC236}">
                <a16:creationId xmlns:a16="http://schemas.microsoft.com/office/drawing/2014/main" id="{887D7CAB-6814-804C-1C19-BEE20BDBC8B5}"/>
              </a:ext>
            </a:extLst>
          </p:cNvPr>
          <p:cNvSpPr>
            <a:spLocks noGrp="1"/>
          </p:cNvSpPr>
          <p:nvPr>
            <p:ph type="dt" sz="half" idx="10"/>
          </p:nvPr>
        </p:nvSpPr>
        <p:spPr/>
        <p:txBody>
          <a:bodyPr/>
          <a:lstStyle/>
          <a:p>
            <a:fld id="{3EB82B52-2E76-4626-B7DA-146E126B264E}" type="datetime8">
              <a:rPr lang="en-NG" smtClean="0"/>
              <a:t>09/04/2026 07:01</a:t>
            </a:fld>
            <a:endParaRPr lang="en-NG" dirty="0"/>
          </a:p>
        </p:txBody>
      </p:sp>
      <p:sp>
        <p:nvSpPr>
          <p:cNvPr id="5" name="Footer Placeholder 4">
            <a:extLst>
              <a:ext uri="{FF2B5EF4-FFF2-40B4-BE49-F238E27FC236}">
                <a16:creationId xmlns:a16="http://schemas.microsoft.com/office/drawing/2014/main" id="{9F8701D8-A9AC-9317-9FC9-AD0723BBEBE7}"/>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7014F568-8B0B-11A6-CD98-BD86648034D7}"/>
              </a:ext>
            </a:extLst>
          </p:cNvPr>
          <p:cNvSpPr>
            <a:spLocks noGrp="1"/>
          </p:cNvSpPr>
          <p:nvPr>
            <p:ph type="sldNum" sz="quarter" idx="12"/>
          </p:nvPr>
        </p:nvSpPr>
        <p:spPr/>
        <p:txBody>
          <a:bodyPr/>
          <a:lstStyle/>
          <a:p>
            <a:fld id="{39861E04-3D39-4E68-B143-389358F2EAD7}" type="slidenum">
              <a:rPr lang="en-NG" smtClean="0"/>
              <a:t>12</a:t>
            </a:fld>
            <a:endParaRPr lang="en-NG" dirty="0"/>
          </a:p>
        </p:txBody>
      </p:sp>
    </p:spTree>
    <p:extLst>
      <p:ext uri="{BB962C8B-B14F-4D97-AF65-F5344CB8AC3E}">
        <p14:creationId xmlns:p14="http://schemas.microsoft.com/office/powerpoint/2010/main" val="64544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BCF75-6C97-C1BF-5BF5-39935940C315}"/>
              </a:ext>
            </a:extLst>
          </p:cNvPr>
          <p:cNvSpPr>
            <a:spLocks noGrp="1"/>
          </p:cNvSpPr>
          <p:nvPr>
            <p:ph idx="1"/>
          </p:nvPr>
        </p:nvSpPr>
        <p:spPr>
          <a:xfrm>
            <a:off x="560070" y="628650"/>
            <a:ext cx="11224260" cy="5548313"/>
          </a:xfrm>
        </p:spPr>
        <p:txBody>
          <a:bodyPr>
            <a:normAutofit/>
          </a:bodyPr>
          <a:lstStyle/>
          <a:p>
            <a:pPr>
              <a:lnSpc>
                <a:spcPct val="115000"/>
              </a:lnSpc>
              <a:spcAft>
                <a:spcPts val="1000"/>
              </a:spcAft>
            </a:pP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(vi). </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Parents and Guardians: Th</a:t>
            </a:r>
            <a:r>
              <a:rPr lang="en-GB" dirty="0" err="1">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ey</a:t>
            </a: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financially support</a:t>
            </a: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the</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students.</a:t>
            </a:r>
            <a:endParaRPr lang="en-NG"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(vii). </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Local Community: </a:t>
            </a:r>
            <a:r>
              <a:rPr lang="en-NG" dirty="0" err="1">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Neighbo</a:t>
            </a: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u</a:t>
            </a:r>
            <a:r>
              <a:rPr lang="en-NG" dirty="0" err="1">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rs</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 and residents impacted by the university.</a:t>
            </a:r>
            <a:endPar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spcAft>
                <a:spcPts val="1000"/>
              </a:spcAft>
            </a:pP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(viii). </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Donors and Sponsors: Individuals or organizations providing financial support.</a:t>
            </a:r>
            <a:endParaRPr lang="en-NG"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(ix). </a:t>
            </a:r>
            <a:r>
              <a:rPr lang="en-NG"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Employers: Companies and organizations hiring graduates.</a:t>
            </a:r>
            <a:endParaRPr lang="en-NG"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solidFill>
                  <a:srgbClr val="1D2228"/>
                </a:solidFill>
                <a:effectLst/>
                <a:latin typeface="Times New Roman" panose="02020603050405020304" pitchFamily="18" charset="0"/>
                <a:ea typeface="SimSun" panose="02010600030101010101" pitchFamily="2" charset="-122"/>
                <a:cs typeface="Times New Roman" panose="02020603050405020304" pitchFamily="18" charset="0"/>
              </a:rPr>
              <a:t>(x). Staff Unions (ASUU, SSANU, NAAT, NASU)</a:t>
            </a:r>
          </a:p>
          <a:p>
            <a:pPr>
              <a:lnSpc>
                <a:spcPct val="115000"/>
              </a:lnSpc>
              <a:spcAft>
                <a:spcPts val="1000"/>
              </a:spcAft>
            </a:pPr>
            <a:r>
              <a:rPr lang="en-GB" dirty="0">
                <a:solidFill>
                  <a:srgbClr val="1D2228"/>
                </a:solidFill>
                <a:latin typeface="Times New Roman" panose="02020603050405020304" pitchFamily="18" charset="0"/>
                <a:ea typeface="SimSun" panose="02010600030101010101" pitchFamily="2" charset="-122"/>
                <a:cs typeface="Times New Roman" panose="02020603050405020304" pitchFamily="18" charset="0"/>
              </a:rPr>
              <a:t>(xi). Industry/The Private Sector</a:t>
            </a:r>
            <a:endParaRPr lang="en-NG"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Date Placeholder 3">
            <a:extLst>
              <a:ext uri="{FF2B5EF4-FFF2-40B4-BE49-F238E27FC236}">
                <a16:creationId xmlns:a16="http://schemas.microsoft.com/office/drawing/2014/main" id="{DB9DF64E-8276-9537-E456-517E183AA1DB}"/>
              </a:ext>
            </a:extLst>
          </p:cNvPr>
          <p:cNvSpPr>
            <a:spLocks noGrp="1"/>
          </p:cNvSpPr>
          <p:nvPr>
            <p:ph type="dt" sz="half" idx="10"/>
          </p:nvPr>
        </p:nvSpPr>
        <p:spPr/>
        <p:txBody>
          <a:bodyPr/>
          <a:lstStyle/>
          <a:p>
            <a:fld id="{A268B37C-1A62-416D-81E8-C5A543251CC7}" type="datetime8">
              <a:rPr lang="en-NG" smtClean="0"/>
              <a:t>09/04/2026 07:01</a:t>
            </a:fld>
            <a:endParaRPr lang="en-NG"/>
          </a:p>
        </p:txBody>
      </p:sp>
      <p:sp>
        <p:nvSpPr>
          <p:cNvPr id="5" name="Footer Placeholder 4">
            <a:extLst>
              <a:ext uri="{FF2B5EF4-FFF2-40B4-BE49-F238E27FC236}">
                <a16:creationId xmlns:a16="http://schemas.microsoft.com/office/drawing/2014/main" id="{990519F0-BE99-B7EE-4D8E-0470119E9415}"/>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950BA16D-9571-EFEA-929E-E2871588174A}"/>
              </a:ext>
            </a:extLst>
          </p:cNvPr>
          <p:cNvSpPr>
            <a:spLocks noGrp="1"/>
          </p:cNvSpPr>
          <p:nvPr>
            <p:ph type="sldNum" sz="quarter" idx="12"/>
          </p:nvPr>
        </p:nvSpPr>
        <p:spPr/>
        <p:txBody>
          <a:bodyPr/>
          <a:lstStyle/>
          <a:p>
            <a:fld id="{39861E04-3D39-4E68-B143-389358F2EAD7}" type="slidenum">
              <a:rPr lang="en-NG" smtClean="0"/>
              <a:t>13</a:t>
            </a:fld>
            <a:endParaRPr lang="en-NG"/>
          </a:p>
        </p:txBody>
      </p:sp>
    </p:spTree>
    <p:extLst>
      <p:ext uri="{BB962C8B-B14F-4D97-AF65-F5344CB8AC3E}">
        <p14:creationId xmlns:p14="http://schemas.microsoft.com/office/powerpoint/2010/main" val="66155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89DF-8BBC-3E4E-FC3C-184DC43D7207}"/>
              </a:ext>
            </a:extLst>
          </p:cNvPr>
          <p:cNvSpPr>
            <a:spLocks noGrp="1"/>
          </p:cNvSpPr>
          <p:nvPr>
            <p:ph type="title"/>
          </p:nvPr>
        </p:nvSpPr>
        <p:spPr/>
        <p:txBody>
          <a:bodyPr/>
          <a:lstStyle/>
          <a:p>
            <a:r>
              <a:rPr lang="en-GB" dirty="0"/>
              <a:t>Leadership &amp; Management</a:t>
            </a:r>
            <a:endParaRPr lang="en-NG" dirty="0"/>
          </a:p>
        </p:txBody>
      </p:sp>
      <p:sp>
        <p:nvSpPr>
          <p:cNvPr id="3" name="Content Placeholder 2">
            <a:extLst>
              <a:ext uri="{FF2B5EF4-FFF2-40B4-BE49-F238E27FC236}">
                <a16:creationId xmlns:a16="http://schemas.microsoft.com/office/drawing/2014/main" id="{044F1BC5-63A2-7D2B-55B9-F0DB1921CE1A}"/>
              </a:ext>
            </a:extLst>
          </p:cNvPr>
          <p:cNvSpPr>
            <a:spLocks noGrp="1"/>
          </p:cNvSpPr>
          <p:nvPr>
            <p:ph idx="1"/>
          </p:nvPr>
        </p:nvSpPr>
        <p:spPr>
          <a:xfrm>
            <a:off x="672662" y="1196753"/>
            <a:ext cx="10783614" cy="4929411"/>
          </a:xfrm>
        </p:spPr>
        <p:txBody>
          <a:bodyPr>
            <a:noAutofit/>
          </a:bodyPr>
          <a:lstStyle/>
          <a:p>
            <a:pPr>
              <a:lnSpc>
                <a:spcPct val="200000"/>
              </a:lnSpc>
            </a:pPr>
            <a:r>
              <a:rPr lang="en-US" sz="3200" dirty="0">
                <a:latin typeface="Times New Roman" panose="02020603050405020304" pitchFamily="18" charset="0"/>
                <a:ea typeface="Times New Roman" panose="02020603050405020304" pitchFamily="18" charset="0"/>
              </a:rPr>
              <a:t>The </a:t>
            </a:r>
            <a:r>
              <a:rPr lang="en-US" sz="3200" dirty="0">
                <a:solidFill>
                  <a:srgbClr val="FF0000"/>
                </a:solidFill>
                <a:latin typeface="Times New Roman" panose="02020603050405020304" pitchFamily="18" charset="0"/>
                <a:ea typeface="Times New Roman" panose="02020603050405020304" pitchFamily="18" charset="0"/>
              </a:rPr>
              <a:t>leader</a:t>
            </a:r>
            <a:r>
              <a:rPr lang="en-US" sz="3200" dirty="0">
                <a:latin typeface="Times New Roman" panose="02020603050405020304" pitchFamily="18" charset="0"/>
                <a:ea typeface="Times New Roman" panose="02020603050405020304" pitchFamily="18" charset="0"/>
              </a:rPr>
              <a:t> is a dreamer, envisioning, setting the direction, creating the environment for change and effecting it, </a:t>
            </a:r>
            <a:r>
              <a:rPr lang="en-US" sz="3200" dirty="0">
                <a:solidFill>
                  <a:srgbClr val="FF0000"/>
                </a:solidFill>
                <a:latin typeface="Times New Roman" panose="02020603050405020304" pitchFamily="18" charset="0"/>
                <a:ea typeface="Times New Roman" panose="02020603050405020304" pitchFamily="18" charset="0"/>
              </a:rPr>
              <a:t>spotting new opportunities</a:t>
            </a:r>
            <a:r>
              <a:rPr lang="en-US" sz="3200" dirty="0">
                <a:latin typeface="Times New Roman" panose="02020603050405020304" pitchFamily="18" charset="0"/>
                <a:ea typeface="Times New Roman" panose="02020603050405020304" pitchFamily="18" charset="0"/>
              </a:rPr>
              <a:t>, and charting uncharted paths.</a:t>
            </a:r>
          </a:p>
          <a:p>
            <a:pPr>
              <a:lnSpc>
                <a:spcPct val="200000"/>
              </a:lnSpc>
            </a:pPr>
            <a:r>
              <a:rPr lang="en-US" sz="3200" dirty="0">
                <a:latin typeface="Times New Roman" panose="02020603050405020304" pitchFamily="18" charset="0"/>
                <a:ea typeface="Times New Roman" panose="02020603050405020304" pitchFamily="18" charset="0"/>
              </a:rPr>
              <a:t>Leadership is equated with dynamism, vibrancy and charisma.</a:t>
            </a:r>
          </a:p>
        </p:txBody>
      </p:sp>
      <p:sp>
        <p:nvSpPr>
          <p:cNvPr id="4" name="Footer Placeholder 3">
            <a:extLst>
              <a:ext uri="{FF2B5EF4-FFF2-40B4-BE49-F238E27FC236}">
                <a16:creationId xmlns:a16="http://schemas.microsoft.com/office/drawing/2014/main" id="{DF664A11-22A6-9B9C-3F66-D68D0FA2C3C0}"/>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C633E80B-FF3F-3CB7-BBF2-CA3629A8D134}"/>
              </a:ext>
            </a:extLst>
          </p:cNvPr>
          <p:cNvSpPr>
            <a:spLocks noGrp="1"/>
          </p:cNvSpPr>
          <p:nvPr>
            <p:ph type="sldNum" sz="quarter" idx="12"/>
          </p:nvPr>
        </p:nvSpPr>
        <p:spPr/>
        <p:txBody>
          <a:bodyPr/>
          <a:lstStyle/>
          <a:p>
            <a:fld id="{49C452FD-6609-4315-888B-109EB70DBAA5}" type="slidenum">
              <a:rPr lang="en-US" smtClean="0"/>
              <a:t>14</a:t>
            </a:fld>
            <a:endParaRPr lang="en-US" dirty="0"/>
          </a:p>
        </p:txBody>
      </p:sp>
      <p:sp>
        <p:nvSpPr>
          <p:cNvPr id="6" name="Date Placeholder 5">
            <a:extLst>
              <a:ext uri="{FF2B5EF4-FFF2-40B4-BE49-F238E27FC236}">
                <a16:creationId xmlns:a16="http://schemas.microsoft.com/office/drawing/2014/main" id="{BD4CE20B-1D90-F0B4-0313-3B05ECA6CE4C}"/>
              </a:ext>
            </a:extLst>
          </p:cNvPr>
          <p:cNvSpPr>
            <a:spLocks noGrp="1"/>
          </p:cNvSpPr>
          <p:nvPr>
            <p:ph type="dt" sz="half" idx="10"/>
          </p:nvPr>
        </p:nvSpPr>
        <p:spPr/>
        <p:txBody>
          <a:bodyPr/>
          <a:lstStyle/>
          <a:p>
            <a:fld id="{3A3DA713-F9B3-4C69-ADB6-57193E9AED61}" type="datetime8">
              <a:rPr lang="en-NG" smtClean="0"/>
              <a:t>09/04/2026 07:01</a:t>
            </a:fld>
            <a:endParaRPr lang="en-NG"/>
          </a:p>
        </p:txBody>
      </p:sp>
    </p:spTree>
    <p:extLst>
      <p:ext uri="{BB962C8B-B14F-4D97-AF65-F5344CB8AC3E}">
        <p14:creationId xmlns:p14="http://schemas.microsoft.com/office/powerpoint/2010/main" val="328975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95299" y="136525"/>
            <a:ext cx="6938653" cy="1008112"/>
          </a:xfrm>
        </p:spPr>
        <p:txBody>
          <a:bodyPr>
            <a:normAutofit/>
          </a:bodyPr>
          <a:lstStyle/>
          <a:p>
            <a:pPr algn="ctr"/>
            <a:r>
              <a:rPr lang="en-US" sz="3200" b="1" dirty="0"/>
              <a:t>Workspace for Managers and Leaders</a:t>
            </a:r>
            <a:endParaRPr lang="en-GB" sz="3200" b="1" dirty="0"/>
          </a:p>
        </p:txBody>
      </p:sp>
      <p:graphicFrame>
        <p:nvGraphicFramePr>
          <p:cNvPr id="4" name="Content Placeholder 3"/>
          <p:cNvGraphicFramePr>
            <a:graphicFrameLocks noGrp="1"/>
          </p:cNvGraphicFramePr>
          <p:nvPr>
            <p:ph idx="1"/>
          </p:nvPr>
        </p:nvGraphicFramePr>
        <p:xfrm>
          <a:off x="1991545" y="1490028"/>
          <a:ext cx="7550595" cy="4654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28A6DB1A-6F2A-B102-DE3F-427196C6B94A}"/>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3" name="Slide Number Placeholder 2">
            <a:extLst>
              <a:ext uri="{FF2B5EF4-FFF2-40B4-BE49-F238E27FC236}">
                <a16:creationId xmlns:a16="http://schemas.microsoft.com/office/drawing/2014/main" id="{DC7A0342-54E7-BE93-5B29-8003B956334D}"/>
              </a:ext>
            </a:extLst>
          </p:cNvPr>
          <p:cNvSpPr>
            <a:spLocks noGrp="1"/>
          </p:cNvSpPr>
          <p:nvPr>
            <p:ph type="sldNum" sz="quarter" idx="12"/>
          </p:nvPr>
        </p:nvSpPr>
        <p:spPr>
          <a:xfrm>
            <a:off x="8610600" y="6326987"/>
            <a:ext cx="2743200" cy="365125"/>
          </a:xfrm>
        </p:spPr>
        <p:txBody>
          <a:bodyPr/>
          <a:lstStyle/>
          <a:p>
            <a:fld id="{49C452FD-6609-4315-888B-109EB70DBAA5}" type="slidenum">
              <a:rPr lang="en-US" smtClean="0"/>
              <a:t>15</a:t>
            </a:fld>
            <a:endParaRPr lang="en-US" dirty="0"/>
          </a:p>
        </p:txBody>
      </p:sp>
      <p:sp>
        <p:nvSpPr>
          <p:cNvPr id="5" name="Date Placeholder 4">
            <a:extLst>
              <a:ext uri="{FF2B5EF4-FFF2-40B4-BE49-F238E27FC236}">
                <a16:creationId xmlns:a16="http://schemas.microsoft.com/office/drawing/2014/main" id="{0D18CA5A-5D9D-B095-F3C4-F9A7A1C06DFD}"/>
              </a:ext>
            </a:extLst>
          </p:cNvPr>
          <p:cNvSpPr>
            <a:spLocks noGrp="1"/>
          </p:cNvSpPr>
          <p:nvPr>
            <p:ph type="dt" sz="half" idx="10"/>
          </p:nvPr>
        </p:nvSpPr>
        <p:spPr/>
        <p:txBody>
          <a:bodyPr/>
          <a:lstStyle/>
          <a:p>
            <a:fld id="{10B5196B-78EE-4A1D-AAE3-5B8F263A6E2A}" type="datetime8">
              <a:rPr lang="en-NG" smtClean="0"/>
              <a:t>09/04/2026 07:01</a:t>
            </a:fld>
            <a:endParaRPr lang="en-NG"/>
          </a:p>
        </p:txBody>
      </p:sp>
      <p:cxnSp>
        <p:nvCxnSpPr>
          <p:cNvPr id="7" name="Straight Arrow Connector 6">
            <a:extLst>
              <a:ext uri="{FF2B5EF4-FFF2-40B4-BE49-F238E27FC236}">
                <a16:creationId xmlns:a16="http://schemas.microsoft.com/office/drawing/2014/main" id="{D6CCB0C0-2CE2-6C42-ACBF-636226BF0C70}"/>
              </a:ext>
            </a:extLst>
          </p:cNvPr>
          <p:cNvCxnSpPr>
            <a:cxnSpLocks/>
          </p:cNvCxnSpPr>
          <p:nvPr/>
        </p:nvCxnSpPr>
        <p:spPr>
          <a:xfrm flipH="1">
            <a:off x="7730836" y="1307321"/>
            <a:ext cx="1292589" cy="892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1E3F476-ABFE-36E1-58A9-65AAFCC0DF4C}"/>
              </a:ext>
            </a:extLst>
          </p:cNvPr>
          <p:cNvSpPr txBox="1"/>
          <p:nvPr/>
        </p:nvSpPr>
        <p:spPr>
          <a:xfrm>
            <a:off x="9108869" y="568385"/>
            <a:ext cx="2587831" cy="1631216"/>
          </a:xfrm>
          <a:prstGeom prst="rect">
            <a:avLst/>
          </a:prstGeom>
          <a:noFill/>
        </p:spPr>
        <p:txBody>
          <a:bodyPr wrap="square">
            <a:spAutoFit/>
          </a:bodyPr>
          <a:lstStyle/>
          <a:p>
            <a:r>
              <a:rPr lang="en-GB" sz="2000" dirty="0">
                <a:solidFill>
                  <a:srgbClr val="FF0000"/>
                </a:solidFill>
                <a:latin typeface="Times New Roman" panose="02020603050405020304" pitchFamily="18" charset="0"/>
                <a:ea typeface="Times New Roman" panose="02020603050405020304" pitchFamily="18" charset="0"/>
              </a:rPr>
              <a:t>manage the vision and dreams of </a:t>
            </a:r>
          </a:p>
          <a:p>
            <a:r>
              <a:rPr lang="en-GB" sz="2000" dirty="0">
                <a:solidFill>
                  <a:srgbClr val="FF0000"/>
                </a:solidFill>
                <a:latin typeface="Times New Roman" panose="02020603050405020304" pitchFamily="18" charset="0"/>
                <a:ea typeface="Times New Roman" panose="02020603050405020304" pitchFamily="18" charset="0"/>
              </a:rPr>
              <a:t>the institution, and </a:t>
            </a:r>
          </a:p>
          <a:p>
            <a:r>
              <a:rPr lang="en-GB" sz="2000" dirty="0">
                <a:solidFill>
                  <a:srgbClr val="FF0000"/>
                </a:solidFill>
                <a:latin typeface="Times New Roman" panose="02020603050405020304" pitchFamily="18" charset="0"/>
                <a:ea typeface="Times New Roman" panose="02020603050405020304" pitchFamily="18" charset="0"/>
              </a:rPr>
              <a:t>set the agenda for development</a:t>
            </a:r>
            <a:endParaRPr lang="en-NG" sz="2000" dirty="0"/>
          </a:p>
        </p:txBody>
      </p:sp>
      <p:cxnSp>
        <p:nvCxnSpPr>
          <p:cNvPr id="14" name="Straight Arrow Connector 13">
            <a:extLst>
              <a:ext uri="{FF2B5EF4-FFF2-40B4-BE49-F238E27FC236}">
                <a16:creationId xmlns:a16="http://schemas.microsoft.com/office/drawing/2014/main" id="{33E556B4-1C1D-66EF-C15A-1726C182C629}"/>
              </a:ext>
            </a:extLst>
          </p:cNvPr>
          <p:cNvCxnSpPr>
            <a:cxnSpLocks/>
          </p:cNvCxnSpPr>
          <p:nvPr/>
        </p:nvCxnSpPr>
        <p:spPr>
          <a:xfrm flipH="1" flipV="1">
            <a:off x="8728364" y="4461805"/>
            <a:ext cx="1674421" cy="6327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81D3EE3-EE4E-F23B-BF7F-D0606926276A}"/>
              </a:ext>
            </a:extLst>
          </p:cNvPr>
          <p:cNvSpPr txBox="1"/>
          <p:nvPr/>
        </p:nvSpPr>
        <p:spPr>
          <a:xfrm>
            <a:off x="10402785" y="4658400"/>
            <a:ext cx="1662546" cy="1200329"/>
          </a:xfrm>
          <a:prstGeom prst="rect">
            <a:avLst/>
          </a:prstGeom>
          <a:noFill/>
        </p:spPr>
        <p:txBody>
          <a:bodyPr wrap="square">
            <a:spAutoFit/>
          </a:bodyPr>
          <a:lstStyle/>
          <a:p>
            <a:r>
              <a:rPr lang="en-GB" sz="2400" dirty="0">
                <a:solidFill>
                  <a:srgbClr val="FF0000"/>
                </a:solidFill>
                <a:latin typeface="Times New Roman" panose="02020603050405020304" pitchFamily="18" charset="0"/>
                <a:ea typeface="Times New Roman" panose="02020603050405020304" pitchFamily="18" charset="0"/>
              </a:rPr>
              <a:t>manage people and rules</a:t>
            </a:r>
            <a:endParaRPr lang="en-NG" sz="2400" dirty="0">
              <a:solidFill>
                <a:srgbClr val="FF0000"/>
              </a:solidFill>
            </a:endParaRPr>
          </a:p>
        </p:txBody>
      </p:sp>
      <p:sp>
        <p:nvSpPr>
          <p:cNvPr id="22" name="TextBox 21">
            <a:extLst>
              <a:ext uri="{FF2B5EF4-FFF2-40B4-BE49-F238E27FC236}">
                <a16:creationId xmlns:a16="http://schemas.microsoft.com/office/drawing/2014/main" id="{359FEE4B-E39B-BCF7-E4D2-E4A303EF5317}"/>
              </a:ext>
            </a:extLst>
          </p:cNvPr>
          <p:cNvSpPr txBox="1"/>
          <p:nvPr/>
        </p:nvSpPr>
        <p:spPr>
          <a:xfrm>
            <a:off x="914601" y="4943951"/>
            <a:ext cx="2153887" cy="1200329"/>
          </a:xfrm>
          <a:prstGeom prst="rect">
            <a:avLst/>
          </a:prstGeom>
          <a:noFill/>
        </p:spPr>
        <p:txBody>
          <a:bodyPr wrap="square">
            <a:spAutoFit/>
          </a:bodyPr>
          <a:lstStyle/>
          <a:p>
            <a:r>
              <a:rPr lang="en-GB" sz="2400" dirty="0">
                <a:solidFill>
                  <a:srgbClr val="FF0000"/>
                </a:solidFill>
                <a:latin typeface="Times New Roman" panose="02020603050405020304" pitchFamily="18" charset="0"/>
                <a:ea typeface="Times New Roman" panose="02020603050405020304" pitchFamily="18" charset="0"/>
              </a:rPr>
              <a:t>manage rules, regulations and protocols </a:t>
            </a:r>
            <a:endParaRPr lang="en-NG" sz="2400" dirty="0">
              <a:solidFill>
                <a:srgbClr val="FF0000"/>
              </a:solidFill>
            </a:endParaRPr>
          </a:p>
        </p:txBody>
      </p:sp>
      <p:cxnSp>
        <p:nvCxnSpPr>
          <p:cNvPr id="24" name="Straight Arrow Connector 23">
            <a:extLst>
              <a:ext uri="{FF2B5EF4-FFF2-40B4-BE49-F238E27FC236}">
                <a16:creationId xmlns:a16="http://schemas.microsoft.com/office/drawing/2014/main" id="{7136E744-3093-E500-56D9-C5AF3F890C3C}"/>
              </a:ext>
            </a:extLst>
          </p:cNvPr>
          <p:cNvCxnSpPr>
            <a:cxnSpLocks/>
            <a:stCxn id="22" idx="3"/>
          </p:cNvCxnSpPr>
          <p:nvPr/>
        </p:nvCxnSpPr>
        <p:spPr>
          <a:xfrm flipV="1">
            <a:off x="3068488" y="5094514"/>
            <a:ext cx="2022597" cy="4496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7C99-EFCA-23C0-DBE5-893B13947EE6}"/>
              </a:ext>
            </a:extLst>
          </p:cNvPr>
          <p:cNvSpPr>
            <a:spLocks noGrp="1"/>
          </p:cNvSpPr>
          <p:nvPr>
            <p:ph type="title"/>
          </p:nvPr>
        </p:nvSpPr>
        <p:spPr/>
        <p:txBody>
          <a:bodyPr>
            <a:normAutofit/>
          </a:bodyPr>
          <a:lstStyle/>
          <a:p>
            <a:r>
              <a:rPr lang="en-GB" dirty="0"/>
              <a:t>Governance Structure in Nigerian Public Universities</a:t>
            </a:r>
            <a:endParaRPr lang="en-NG" dirty="0"/>
          </a:p>
        </p:txBody>
      </p:sp>
      <p:sp>
        <p:nvSpPr>
          <p:cNvPr id="3" name="Content Placeholder 2">
            <a:extLst>
              <a:ext uri="{FF2B5EF4-FFF2-40B4-BE49-F238E27FC236}">
                <a16:creationId xmlns:a16="http://schemas.microsoft.com/office/drawing/2014/main" id="{91FE027D-5592-73D6-1D09-2ADDEF0A69F9}"/>
              </a:ext>
            </a:extLst>
          </p:cNvPr>
          <p:cNvSpPr>
            <a:spLocks noGrp="1"/>
          </p:cNvSpPr>
          <p:nvPr>
            <p:ph idx="1"/>
          </p:nvPr>
        </p:nvSpPr>
        <p:spPr/>
        <p:txBody>
          <a:bodyPr/>
          <a:lstStyle/>
          <a:p>
            <a:endParaRPr lang="en-NG"/>
          </a:p>
        </p:txBody>
      </p:sp>
      <p:sp>
        <p:nvSpPr>
          <p:cNvPr id="4" name="Footer Placeholder 3">
            <a:extLst>
              <a:ext uri="{FF2B5EF4-FFF2-40B4-BE49-F238E27FC236}">
                <a16:creationId xmlns:a16="http://schemas.microsoft.com/office/drawing/2014/main" id="{C43773C3-4E43-C41D-0DE4-41D184664AF6}"/>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32A76665-7773-9D63-9BBB-A6627ECD839E}"/>
              </a:ext>
            </a:extLst>
          </p:cNvPr>
          <p:cNvSpPr>
            <a:spLocks noGrp="1"/>
          </p:cNvSpPr>
          <p:nvPr>
            <p:ph type="sldNum" sz="quarter" idx="12"/>
          </p:nvPr>
        </p:nvSpPr>
        <p:spPr/>
        <p:txBody>
          <a:bodyPr/>
          <a:lstStyle/>
          <a:p>
            <a:fld id="{49C452FD-6609-4315-888B-109EB70DBAA5}" type="slidenum">
              <a:rPr lang="en-US" smtClean="0"/>
              <a:t>16</a:t>
            </a:fld>
            <a:endParaRPr lang="en-US" dirty="0"/>
          </a:p>
        </p:txBody>
      </p:sp>
      <p:sp>
        <p:nvSpPr>
          <p:cNvPr id="6" name="Date Placeholder 5">
            <a:extLst>
              <a:ext uri="{FF2B5EF4-FFF2-40B4-BE49-F238E27FC236}">
                <a16:creationId xmlns:a16="http://schemas.microsoft.com/office/drawing/2014/main" id="{E8823D3D-01A9-F8BA-A94D-62428AF1DEF4}"/>
              </a:ext>
            </a:extLst>
          </p:cNvPr>
          <p:cNvSpPr>
            <a:spLocks noGrp="1"/>
          </p:cNvSpPr>
          <p:nvPr>
            <p:ph type="dt" sz="half" idx="10"/>
          </p:nvPr>
        </p:nvSpPr>
        <p:spPr/>
        <p:txBody>
          <a:bodyPr/>
          <a:lstStyle/>
          <a:p>
            <a:fld id="{22D60517-2EEC-43AB-976B-74A5A0F75296}" type="datetime8">
              <a:rPr lang="en-NG" smtClean="0"/>
              <a:t>09/04/2026 07:01</a:t>
            </a:fld>
            <a:endParaRPr lang="en-NG"/>
          </a:p>
        </p:txBody>
      </p:sp>
    </p:spTree>
    <p:extLst>
      <p:ext uri="{BB962C8B-B14F-4D97-AF65-F5344CB8AC3E}">
        <p14:creationId xmlns:p14="http://schemas.microsoft.com/office/powerpoint/2010/main" val="226855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1812-4EFB-A9B2-9F2C-86491CC52328}"/>
              </a:ext>
            </a:extLst>
          </p:cNvPr>
          <p:cNvSpPr>
            <a:spLocks noGrp="1"/>
          </p:cNvSpPr>
          <p:nvPr>
            <p:ph type="title"/>
          </p:nvPr>
        </p:nvSpPr>
        <p:spPr/>
        <p:txBody>
          <a:bodyPr>
            <a:normAutofit/>
          </a:bodyPr>
          <a:lstStyle/>
          <a:p>
            <a:r>
              <a:rPr lang="en-US" sz="2000" dirty="0">
                <a:latin typeface="Bookman Old Style" panose="02050604050505020204" pitchFamily="18" charset="0"/>
                <a:ea typeface="SimSun" panose="02010600030101010101" pitchFamily="2" charset="-122"/>
                <a:cs typeface="Times New Roman" panose="02020603050405020304" pitchFamily="18" charset="0"/>
              </a:rPr>
              <a:t>Section 2. (1) of the University of Ibadan Act 1962 (as amended) states that………..The University shall consist of – </a:t>
            </a:r>
            <a:endParaRPr lang="en-NG" sz="2000" dirty="0"/>
          </a:p>
        </p:txBody>
      </p:sp>
      <p:sp>
        <p:nvSpPr>
          <p:cNvPr id="15" name="Content Placeholder 14">
            <a:extLst>
              <a:ext uri="{FF2B5EF4-FFF2-40B4-BE49-F238E27FC236}">
                <a16:creationId xmlns:a16="http://schemas.microsoft.com/office/drawing/2014/main" id="{89DF31C8-E399-068E-DD63-5B58B97E077D}"/>
              </a:ext>
            </a:extLst>
          </p:cNvPr>
          <p:cNvSpPr>
            <a:spLocks noGrp="1"/>
          </p:cNvSpPr>
          <p:nvPr>
            <p:ph idx="1"/>
          </p:nvPr>
        </p:nvSpPr>
        <p:spPr>
          <a:xfrm>
            <a:off x="2135560" y="1415462"/>
            <a:ext cx="8229600" cy="4857403"/>
          </a:xfrm>
        </p:spPr>
        <p:txBody>
          <a:bodyPr/>
          <a:lstStyle/>
          <a:p>
            <a:pPr>
              <a:lnSpc>
                <a:spcPct val="150000"/>
              </a:lnSpc>
            </a:pPr>
            <a:r>
              <a:rPr lang="en-US" dirty="0">
                <a:effectLst/>
                <a:latin typeface="Bookman Old Style" panose="02050604050505020204" pitchFamily="18" charset="0"/>
                <a:ea typeface="SimSun" panose="02010600030101010101" pitchFamily="2" charset="-122"/>
                <a:cs typeface="Times New Roman" panose="02020603050405020304" pitchFamily="18" charset="0"/>
              </a:rPr>
              <a:t>a Chancellor; </a:t>
            </a:r>
          </a:p>
          <a:p>
            <a:pPr>
              <a:lnSpc>
                <a:spcPct val="150000"/>
              </a:lnSpc>
            </a:pPr>
            <a:r>
              <a:rPr lang="en-US" dirty="0">
                <a:effectLst/>
                <a:latin typeface="Bookman Old Style" panose="02050604050505020204" pitchFamily="18" charset="0"/>
                <a:ea typeface="SimSun" panose="02010600030101010101" pitchFamily="2" charset="-122"/>
                <a:cs typeface="Times New Roman" panose="02020603050405020304" pitchFamily="18" charset="0"/>
              </a:rPr>
              <a:t>a Pro-Chancellor and a </a:t>
            </a:r>
            <a:r>
              <a:rPr lang="en-US" cap="all" dirty="0">
                <a:solidFill>
                  <a:srgbClr val="FF0000"/>
                </a:solidFill>
                <a:effectLst/>
                <a:latin typeface="Bookman Old Style" panose="02050604050505020204" pitchFamily="18" charset="0"/>
                <a:ea typeface="SimSun" panose="02010600030101010101" pitchFamily="2" charset="-122"/>
                <a:cs typeface="Times New Roman" panose="02020603050405020304" pitchFamily="18" charset="0"/>
              </a:rPr>
              <a:t>Council</a:t>
            </a:r>
            <a:endParaRPr lang="en-US" cap="all"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endParaRPr>
          </a:p>
          <a:p>
            <a:pPr>
              <a:lnSpc>
                <a:spcPct val="150000"/>
              </a:lnSpc>
            </a:pPr>
            <a:r>
              <a:rPr lang="en-US" dirty="0">
                <a:effectLst/>
                <a:latin typeface="Bookman Old Style" panose="02050604050505020204" pitchFamily="18" charset="0"/>
                <a:ea typeface="SimSun" panose="02010600030101010101" pitchFamily="2" charset="-122"/>
                <a:cs typeface="Times New Roman" panose="02020603050405020304" pitchFamily="18" charset="0"/>
              </a:rPr>
              <a:t>a Vice-Chancellor and a </a:t>
            </a:r>
            <a:r>
              <a:rPr lang="en-US" cap="all" dirty="0">
                <a:solidFill>
                  <a:srgbClr val="FF0000"/>
                </a:solidFill>
                <a:effectLst/>
                <a:latin typeface="Bookman Old Style" panose="02050604050505020204" pitchFamily="18" charset="0"/>
                <a:ea typeface="SimSun" panose="02010600030101010101" pitchFamily="2" charset="-122"/>
                <a:cs typeface="Times New Roman" panose="02020603050405020304" pitchFamily="18" charset="0"/>
              </a:rPr>
              <a:t>Senate</a:t>
            </a:r>
            <a:r>
              <a:rPr lang="en-US" dirty="0">
                <a:effectLst/>
                <a:latin typeface="Bookman Old Style" panose="02050604050505020204" pitchFamily="18" charset="0"/>
                <a:ea typeface="SimSun" panose="02010600030101010101" pitchFamily="2" charset="-122"/>
                <a:cs typeface="Times New Roman" panose="02020603050405020304" pitchFamily="18" charset="0"/>
              </a:rPr>
              <a:t> </a:t>
            </a:r>
          </a:p>
          <a:p>
            <a:pPr>
              <a:lnSpc>
                <a:spcPct val="150000"/>
              </a:lnSpc>
            </a:pPr>
            <a:r>
              <a:rPr lang="en-US" dirty="0">
                <a:effectLst/>
                <a:latin typeface="Bookman Old Style" panose="02050604050505020204" pitchFamily="18" charset="0"/>
                <a:ea typeface="SimSun" panose="02010600030101010101" pitchFamily="2" charset="-122"/>
                <a:cs typeface="Times New Roman" panose="02020603050405020304" pitchFamily="18" charset="0"/>
              </a:rPr>
              <a:t>a body to be called </a:t>
            </a:r>
            <a:r>
              <a:rPr lang="en-US" dirty="0">
                <a:solidFill>
                  <a:srgbClr val="FF0000"/>
                </a:solidFill>
                <a:effectLst/>
                <a:latin typeface="Bookman Old Style" panose="02050604050505020204" pitchFamily="18" charset="0"/>
                <a:ea typeface="SimSun" panose="02010600030101010101" pitchFamily="2" charset="-122"/>
                <a:cs typeface="Times New Roman" panose="02020603050405020304" pitchFamily="18" charset="0"/>
              </a:rPr>
              <a:t>Congregation</a:t>
            </a:r>
            <a:r>
              <a:rPr lang="en-US" dirty="0">
                <a:effectLst/>
                <a:latin typeface="Bookman Old Style" panose="02050604050505020204" pitchFamily="18" charset="0"/>
                <a:ea typeface="SimSun" panose="02010600030101010101" pitchFamily="2" charset="-122"/>
                <a:cs typeface="Times New Roman" panose="02020603050405020304" pitchFamily="18" charset="0"/>
              </a:rPr>
              <a:t>; </a:t>
            </a:r>
            <a:endParaRPr lang="en-NG"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50000"/>
              </a:lnSpc>
            </a:pPr>
            <a:r>
              <a:rPr lang="en-US" dirty="0">
                <a:effectLst/>
                <a:latin typeface="Bookman Old Style" panose="02050604050505020204" pitchFamily="18" charset="0"/>
                <a:ea typeface="SimSun" panose="02010600030101010101" pitchFamily="2" charset="-122"/>
                <a:cs typeface="Times New Roman" panose="02020603050405020304" pitchFamily="18" charset="0"/>
              </a:rPr>
              <a:t>a body to be called </a:t>
            </a:r>
            <a:r>
              <a:rPr lang="en-US" dirty="0">
                <a:solidFill>
                  <a:srgbClr val="FF0000"/>
                </a:solidFill>
                <a:effectLst/>
                <a:latin typeface="Bookman Old Style" panose="02050604050505020204" pitchFamily="18" charset="0"/>
                <a:ea typeface="SimSun" panose="02010600030101010101" pitchFamily="2" charset="-122"/>
                <a:cs typeface="Times New Roman" panose="02020603050405020304" pitchFamily="18" charset="0"/>
              </a:rPr>
              <a:t>Convocation</a:t>
            </a:r>
            <a:r>
              <a:rPr lang="en-US" dirty="0">
                <a:effectLst/>
                <a:latin typeface="Bookman Old Style" panose="02050604050505020204" pitchFamily="18" charset="0"/>
                <a:ea typeface="SimSun" panose="02010600030101010101" pitchFamily="2" charset="-122"/>
                <a:cs typeface="Times New Roman" panose="02020603050405020304" pitchFamily="18" charset="0"/>
              </a:rPr>
              <a:t>; </a:t>
            </a:r>
            <a:endParaRPr lang="en-NG" dirty="0">
              <a:effectLst/>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
        <p:nvSpPr>
          <p:cNvPr id="4" name="Footer Placeholder 3">
            <a:extLst>
              <a:ext uri="{FF2B5EF4-FFF2-40B4-BE49-F238E27FC236}">
                <a16:creationId xmlns:a16="http://schemas.microsoft.com/office/drawing/2014/main" id="{5036F4B5-4CA0-94AD-BC05-90016E70C8A2}"/>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CDEB0E6C-FDCA-DE3A-DFCC-89F228FA5BB3}"/>
              </a:ext>
            </a:extLst>
          </p:cNvPr>
          <p:cNvSpPr>
            <a:spLocks noGrp="1"/>
          </p:cNvSpPr>
          <p:nvPr>
            <p:ph type="sldNum" sz="quarter" idx="12"/>
          </p:nvPr>
        </p:nvSpPr>
        <p:spPr/>
        <p:txBody>
          <a:bodyPr/>
          <a:lstStyle/>
          <a:p>
            <a:fld id="{49C452FD-6609-4315-888B-109EB70DBAA5}" type="slidenum">
              <a:rPr lang="en-US" smtClean="0"/>
              <a:t>17</a:t>
            </a:fld>
            <a:endParaRPr lang="en-US" dirty="0"/>
          </a:p>
        </p:txBody>
      </p:sp>
      <p:sp>
        <p:nvSpPr>
          <p:cNvPr id="3" name="Date Placeholder 2">
            <a:extLst>
              <a:ext uri="{FF2B5EF4-FFF2-40B4-BE49-F238E27FC236}">
                <a16:creationId xmlns:a16="http://schemas.microsoft.com/office/drawing/2014/main" id="{5BC78F9E-EB3C-E2A0-A4A4-3B27C915FB07}"/>
              </a:ext>
            </a:extLst>
          </p:cNvPr>
          <p:cNvSpPr>
            <a:spLocks noGrp="1"/>
          </p:cNvSpPr>
          <p:nvPr>
            <p:ph type="dt" sz="half" idx="10"/>
          </p:nvPr>
        </p:nvSpPr>
        <p:spPr/>
        <p:txBody>
          <a:bodyPr/>
          <a:lstStyle/>
          <a:p>
            <a:fld id="{217609E4-A95E-4C0E-8C35-E543485003B4}" type="datetime8">
              <a:rPr lang="en-NG" smtClean="0"/>
              <a:t>09/04/2026 07:01</a:t>
            </a:fld>
            <a:endParaRPr lang="en-NG"/>
          </a:p>
        </p:txBody>
      </p:sp>
    </p:spTree>
    <p:extLst>
      <p:ext uri="{BB962C8B-B14F-4D97-AF65-F5344CB8AC3E}">
        <p14:creationId xmlns:p14="http://schemas.microsoft.com/office/powerpoint/2010/main" val="86306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CE042-F1CF-F971-1131-284115CE0A0B}"/>
              </a:ext>
            </a:extLst>
          </p:cNvPr>
          <p:cNvSpPr>
            <a:spLocks noGrp="1"/>
          </p:cNvSpPr>
          <p:nvPr>
            <p:ph type="title"/>
          </p:nvPr>
        </p:nvSpPr>
        <p:spPr>
          <a:xfrm>
            <a:off x="1679810" y="5402584"/>
            <a:ext cx="7886700" cy="994172"/>
          </a:xfrm>
        </p:spPr>
        <p:txBody>
          <a:bodyPr>
            <a:noAutofit/>
          </a:bodyPr>
          <a:lstStyle/>
          <a:p>
            <a:r>
              <a:rPr lang="en-GB" sz="3200" dirty="0"/>
              <a:t>Fig: Schematic relationship between Visitor, Council and Senate</a:t>
            </a:r>
            <a:endParaRPr lang="en-NG" sz="3200" dirty="0"/>
          </a:p>
        </p:txBody>
      </p:sp>
      <p:pic>
        <p:nvPicPr>
          <p:cNvPr id="6" name="Picture 5">
            <a:extLst>
              <a:ext uri="{FF2B5EF4-FFF2-40B4-BE49-F238E27FC236}">
                <a16:creationId xmlns:a16="http://schemas.microsoft.com/office/drawing/2014/main" id="{1F2ABCB1-620C-52B1-4EC6-0E4AF57E8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1740" y="796553"/>
            <a:ext cx="7886700" cy="4437234"/>
          </a:xfrm>
          <a:prstGeom prst="rect">
            <a:avLst/>
          </a:prstGeom>
        </p:spPr>
      </p:pic>
      <p:cxnSp>
        <p:nvCxnSpPr>
          <p:cNvPr id="8" name="Straight Arrow Connector 7">
            <a:extLst>
              <a:ext uri="{FF2B5EF4-FFF2-40B4-BE49-F238E27FC236}">
                <a16:creationId xmlns:a16="http://schemas.microsoft.com/office/drawing/2014/main" id="{26065798-DD87-D314-024C-9151FA4DDEBC}"/>
              </a:ext>
            </a:extLst>
          </p:cNvPr>
          <p:cNvCxnSpPr>
            <a:cxnSpLocks/>
          </p:cNvCxnSpPr>
          <p:nvPr/>
        </p:nvCxnSpPr>
        <p:spPr>
          <a:xfrm flipH="1">
            <a:off x="4811028" y="2698797"/>
            <a:ext cx="447575" cy="6327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846E121F-941B-1F46-D9BB-F56A38E0D38E}"/>
              </a:ext>
            </a:extLst>
          </p:cNvPr>
          <p:cNvCxnSpPr>
            <a:cxnSpLocks/>
          </p:cNvCxnSpPr>
          <p:nvPr/>
        </p:nvCxnSpPr>
        <p:spPr>
          <a:xfrm rot="10800000" flipV="1">
            <a:off x="5855970" y="3332146"/>
            <a:ext cx="1434264" cy="194912"/>
          </a:xfrm>
          <a:prstGeom prst="bentConnector3">
            <a:avLst>
              <a:gd name="adj1" fmla="val 50000"/>
            </a:avLst>
          </a:prstGeom>
          <a:ln w="5715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 name="Footer Placeholder 2">
            <a:extLst>
              <a:ext uri="{FF2B5EF4-FFF2-40B4-BE49-F238E27FC236}">
                <a16:creationId xmlns:a16="http://schemas.microsoft.com/office/drawing/2014/main" id="{4D13A99A-EC29-F8CF-275F-4319BAF62B8D}"/>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4" name="Slide Number Placeholder 3">
            <a:extLst>
              <a:ext uri="{FF2B5EF4-FFF2-40B4-BE49-F238E27FC236}">
                <a16:creationId xmlns:a16="http://schemas.microsoft.com/office/drawing/2014/main" id="{60668204-3034-7AB5-3605-5BE853DAB8BD}"/>
              </a:ext>
            </a:extLst>
          </p:cNvPr>
          <p:cNvSpPr>
            <a:spLocks noGrp="1"/>
          </p:cNvSpPr>
          <p:nvPr>
            <p:ph type="sldNum" sz="quarter" idx="12"/>
          </p:nvPr>
        </p:nvSpPr>
        <p:spPr/>
        <p:txBody>
          <a:bodyPr/>
          <a:lstStyle/>
          <a:p>
            <a:fld id="{49C452FD-6609-4315-888B-109EB70DBAA5}" type="slidenum">
              <a:rPr lang="en-US" smtClean="0"/>
              <a:t>18</a:t>
            </a:fld>
            <a:endParaRPr lang="en-US" dirty="0"/>
          </a:p>
        </p:txBody>
      </p:sp>
      <p:sp>
        <p:nvSpPr>
          <p:cNvPr id="5" name="Date Placeholder 4">
            <a:extLst>
              <a:ext uri="{FF2B5EF4-FFF2-40B4-BE49-F238E27FC236}">
                <a16:creationId xmlns:a16="http://schemas.microsoft.com/office/drawing/2014/main" id="{62882F33-7518-29C4-0738-8166E4E9A5AB}"/>
              </a:ext>
            </a:extLst>
          </p:cNvPr>
          <p:cNvSpPr>
            <a:spLocks noGrp="1"/>
          </p:cNvSpPr>
          <p:nvPr>
            <p:ph type="dt" sz="half" idx="10"/>
          </p:nvPr>
        </p:nvSpPr>
        <p:spPr/>
        <p:txBody>
          <a:bodyPr/>
          <a:lstStyle/>
          <a:p>
            <a:fld id="{024FC7AB-404D-43D6-AF6E-D436A39F5E0F}" type="datetime8">
              <a:rPr lang="en-NG" smtClean="0"/>
              <a:t>09/04/2026 07:01</a:t>
            </a:fld>
            <a:endParaRPr lang="en-NG"/>
          </a:p>
        </p:txBody>
      </p:sp>
    </p:spTree>
    <p:extLst>
      <p:ext uri="{BB962C8B-B14F-4D97-AF65-F5344CB8AC3E}">
        <p14:creationId xmlns:p14="http://schemas.microsoft.com/office/powerpoint/2010/main" val="2328228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CBAB-9D9F-0F8B-E8CE-7A98E9D61C56}"/>
              </a:ext>
            </a:extLst>
          </p:cNvPr>
          <p:cNvSpPr>
            <a:spLocks noGrp="1"/>
          </p:cNvSpPr>
          <p:nvPr>
            <p:ph type="title"/>
          </p:nvPr>
        </p:nvSpPr>
        <p:spPr>
          <a:xfrm>
            <a:off x="2202396" y="5809461"/>
            <a:ext cx="8229600" cy="567673"/>
          </a:xfrm>
        </p:spPr>
        <p:txBody>
          <a:bodyPr/>
          <a:lstStyle/>
          <a:p>
            <a:r>
              <a:rPr lang="en-US" sz="1800" kern="0" dirty="0">
                <a:latin typeface="Times New Roman" panose="02020603050405020304" pitchFamily="18" charset="0"/>
                <a:ea typeface="Times New Roman" panose="02020603050405020304" pitchFamily="18" charset="0"/>
              </a:rPr>
              <a:t>Figure: Typical Governance Structure in Nigerian Universities </a:t>
            </a:r>
            <a:endParaRPr lang="en-NG" dirty="0"/>
          </a:p>
        </p:txBody>
      </p:sp>
      <p:sp>
        <p:nvSpPr>
          <p:cNvPr id="4" name="Slide Number Placeholder 3">
            <a:extLst>
              <a:ext uri="{FF2B5EF4-FFF2-40B4-BE49-F238E27FC236}">
                <a16:creationId xmlns:a16="http://schemas.microsoft.com/office/drawing/2014/main" id="{E769F3CD-9D9F-1D55-5962-8D2628A56CCD}"/>
              </a:ext>
            </a:extLst>
          </p:cNvPr>
          <p:cNvSpPr>
            <a:spLocks noGrp="1"/>
          </p:cNvSpPr>
          <p:nvPr>
            <p:ph type="sldNum" sz="quarter" idx="12"/>
          </p:nvPr>
        </p:nvSpPr>
        <p:spPr/>
        <p:txBody>
          <a:bodyPr/>
          <a:lstStyle/>
          <a:p>
            <a:fld id="{49C452FD-6609-4315-888B-109EB70DBAA5}" type="slidenum">
              <a:rPr lang="en-US" smtClean="0"/>
              <a:t>19</a:t>
            </a:fld>
            <a:endParaRPr lang="en-US" dirty="0"/>
          </a:p>
        </p:txBody>
      </p:sp>
      <p:pic>
        <p:nvPicPr>
          <p:cNvPr id="5" name="Picture 4">
            <a:extLst>
              <a:ext uri="{FF2B5EF4-FFF2-40B4-BE49-F238E27FC236}">
                <a16:creationId xmlns:a16="http://schemas.microsoft.com/office/drawing/2014/main" id="{492147DA-FEBC-8FAF-D582-BE30398F2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396" y="692696"/>
            <a:ext cx="8008404" cy="4968552"/>
          </a:xfrm>
          <a:prstGeom prst="rect">
            <a:avLst/>
          </a:prstGeom>
        </p:spPr>
      </p:pic>
      <p:sp>
        <p:nvSpPr>
          <p:cNvPr id="3" name="Footer Placeholder 2">
            <a:extLst>
              <a:ext uri="{FF2B5EF4-FFF2-40B4-BE49-F238E27FC236}">
                <a16:creationId xmlns:a16="http://schemas.microsoft.com/office/drawing/2014/main" id="{79A6DA2E-F56B-58D3-65D7-706010FF4C4E}"/>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6" name="Date Placeholder 5">
            <a:extLst>
              <a:ext uri="{FF2B5EF4-FFF2-40B4-BE49-F238E27FC236}">
                <a16:creationId xmlns:a16="http://schemas.microsoft.com/office/drawing/2014/main" id="{13208D2A-8CA0-8511-6BC3-D6EEF8318FDE}"/>
              </a:ext>
            </a:extLst>
          </p:cNvPr>
          <p:cNvSpPr>
            <a:spLocks noGrp="1"/>
          </p:cNvSpPr>
          <p:nvPr>
            <p:ph type="dt" sz="half" idx="10"/>
          </p:nvPr>
        </p:nvSpPr>
        <p:spPr/>
        <p:txBody>
          <a:bodyPr/>
          <a:lstStyle/>
          <a:p>
            <a:fld id="{717AAE60-C2F2-4C2F-8D59-CDF254096CF7}" type="datetime8">
              <a:rPr lang="en-NG" smtClean="0"/>
              <a:t>09/04/2026 07:01</a:t>
            </a:fld>
            <a:endParaRPr lang="en-NG"/>
          </a:p>
        </p:txBody>
      </p:sp>
    </p:spTree>
    <p:extLst>
      <p:ext uri="{BB962C8B-B14F-4D97-AF65-F5344CB8AC3E}">
        <p14:creationId xmlns:p14="http://schemas.microsoft.com/office/powerpoint/2010/main" val="376083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B704-7921-72CB-B46A-27B972BDD58E}"/>
              </a:ext>
            </a:extLst>
          </p:cNvPr>
          <p:cNvSpPr>
            <a:spLocks noGrp="1"/>
          </p:cNvSpPr>
          <p:nvPr>
            <p:ph type="title"/>
          </p:nvPr>
        </p:nvSpPr>
        <p:spPr/>
        <p:txBody>
          <a:bodyPr/>
          <a:lstStyle/>
          <a:p>
            <a:r>
              <a:rPr lang="en-GB" dirty="0"/>
              <a:t>Acknowledgements</a:t>
            </a:r>
            <a:endParaRPr lang="en-NG" dirty="0"/>
          </a:p>
        </p:txBody>
      </p:sp>
      <p:sp>
        <p:nvSpPr>
          <p:cNvPr id="4" name="Date Placeholder 3">
            <a:extLst>
              <a:ext uri="{FF2B5EF4-FFF2-40B4-BE49-F238E27FC236}">
                <a16:creationId xmlns:a16="http://schemas.microsoft.com/office/drawing/2014/main" id="{94CF4945-3DDB-0604-812F-1CCC684C5E15}"/>
              </a:ext>
            </a:extLst>
          </p:cNvPr>
          <p:cNvSpPr>
            <a:spLocks noGrp="1"/>
          </p:cNvSpPr>
          <p:nvPr>
            <p:ph type="dt" sz="half" idx="10"/>
          </p:nvPr>
        </p:nvSpPr>
        <p:spPr/>
        <p:txBody>
          <a:bodyPr/>
          <a:lstStyle/>
          <a:p>
            <a:fld id="{D72E732A-51C2-411F-9137-74612C6D6034}" type="datetime8">
              <a:rPr lang="en-NG" smtClean="0"/>
              <a:t>09/04/2026 07:01</a:t>
            </a:fld>
            <a:endParaRPr lang="en-NG"/>
          </a:p>
        </p:txBody>
      </p:sp>
      <p:sp>
        <p:nvSpPr>
          <p:cNvPr id="5" name="Footer Placeholder 4">
            <a:extLst>
              <a:ext uri="{FF2B5EF4-FFF2-40B4-BE49-F238E27FC236}">
                <a16:creationId xmlns:a16="http://schemas.microsoft.com/office/drawing/2014/main" id="{CB203E3A-DBBB-9844-AEAF-CDE766B7C3C3}"/>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D6C4E37D-14C2-B1A6-DAEF-631D1BE2DB62}"/>
              </a:ext>
            </a:extLst>
          </p:cNvPr>
          <p:cNvSpPr>
            <a:spLocks noGrp="1"/>
          </p:cNvSpPr>
          <p:nvPr>
            <p:ph type="sldNum" sz="quarter" idx="12"/>
          </p:nvPr>
        </p:nvSpPr>
        <p:spPr/>
        <p:txBody>
          <a:bodyPr/>
          <a:lstStyle/>
          <a:p>
            <a:fld id="{39861E04-3D39-4E68-B143-389358F2EAD7}" type="slidenum">
              <a:rPr lang="en-NG" smtClean="0"/>
              <a:t>2</a:t>
            </a:fld>
            <a:endParaRPr lang="en-NG"/>
          </a:p>
        </p:txBody>
      </p:sp>
      <p:pic>
        <p:nvPicPr>
          <p:cNvPr id="10" name="Picture 9">
            <a:extLst>
              <a:ext uri="{FF2B5EF4-FFF2-40B4-BE49-F238E27FC236}">
                <a16:creationId xmlns:a16="http://schemas.microsoft.com/office/drawing/2014/main" id="{044959E4-36AB-2237-5E8A-622566A79B45}"/>
              </a:ext>
            </a:extLst>
          </p:cNvPr>
          <p:cNvPicPr>
            <a:picLocks noChangeAspect="1"/>
          </p:cNvPicPr>
          <p:nvPr/>
        </p:nvPicPr>
        <p:blipFill>
          <a:blip r:embed="rId2"/>
          <a:stretch>
            <a:fillRect/>
          </a:stretch>
        </p:blipFill>
        <p:spPr>
          <a:xfrm>
            <a:off x="2036431" y="2511377"/>
            <a:ext cx="2254366" cy="1835244"/>
          </a:xfrm>
          <a:prstGeom prst="rect">
            <a:avLst/>
          </a:prstGeom>
        </p:spPr>
      </p:pic>
      <p:pic>
        <p:nvPicPr>
          <p:cNvPr id="12" name="Picture 11">
            <a:extLst>
              <a:ext uri="{FF2B5EF4-FFF2-40B4-BE49-F238E27FC236}">
                <a16:creationId xmlns:a16="http://schemas.microsoft.com/office/drawing/2014/main" id="{06C974BD-EFF2-E462-B229-580509B4FB39}"/>
              </a:ext>
            </a:extLst>
          </p:cNvPr>
          <p:cNvPicPr>
            <a:picLocks noChangeAspect="1"/>
          </p:cNvPicPr>
          <p:nvPr/>
        </p:nvPicPr>
        <p:blipFill>
          <a:blip r:embed="rId3"/>
          <a:stretch>
            <a:fillRect/>
          </a:stretch>
        </p:blipFill>
        <p:spPr>
          <a:xfrm>
            <a:off x="7416762" y="2365321"/>
            <a:ext cx="1863872" cy="1835244"/>
          </a:xfrm>
          <a:prstGeom prst="rect">
            <a:avLst/>
          </a:prstGeom>
        </p:spPr>
      </p:pic>
    </p:spTree>
    <p:extLst>
      <p:ext uri="{BB962C8B-B14F-4D97-AF65-F5344CB8AC3E}">
        <p14:creationId xmlns:p14="http://schemas.microsoft.com/office/powerpoint/2010/main" val="93435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084F-72E1-337D-FA92-F0547309476F}"/>
              </a:ext>
            </a:extLst>
          </p:cNvPr>
          <p:cNvSpPr>
            <a:spLocks noGrp="1"/>
          </p:cNvSpPr>
          <p:nvPr>
            <p:ph type="title"/>
          </p:nvPr>
        </p:nvSpPr>
        <p:spPr>
          <a:xfrm>
            <a:off x="838200" y="116587"/>
            <a:ext cx="10294620" cy="1143000"/>
          </a:xfrm>
        </p:spPr>
        <p:txBody>
          <a:bodyPr>
            <a:noAutofit/>
          </a:bodyPr>
          <a:lstStyle/>
          <a:p>
            <a:r>
              <a:rPr lang="en-GB" sz="3600" dirty="0"/>
              <a:t>Fig: Schematic representation of Membership of Council &amp; Senate in Federal Universities</a:t>
            </a:r>
            <a:endParaRPr lang="en-NG" sz="3600" dirty="0"/>
          </a:p>
        </p:txBody>
      </p:sp>
      <p:sp>
        <p:nvSpPr>
          <p:cNvPr id="4" name="Footer Placeholder 3">
            <a:extLst>
              <a:ext uri="{FF2B5EF4-FFF2-40B4-BE49-F238E27FC236}">
                <a16:creationId xmlns:a16="http://schemas.microsoft.com/office/drawing/2014/main" id="{74C2E756-12A0-4374-03D7-D0385C3DCECA}"/>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8050BDBB-02E5-4D70-932D-D1F27D82BBD4}"/>
              </a:ext>
            </a:extLst>
          </p:cNvPr>
          <p:cNvSpPr>
            <a:spLocks noGrp="1"/>
          </p:cNvSpPr>
          <p:nvPr>
            <p:ph type="sldNum" sz="quarter" idx="12"/>
          </p:nvPr>
        </p:nvSpPr>
        <p:spPr/>
        <p:txBody>
          <a:bodyPr/>
          <a:lstStyle/>
          <a:p>
            <a:fld id="{49C452FD-6609-4315-888B-109EB70DBAA5}" type="slidenum">
              <a:rPr lang="en-US" smtClean="0"/>
              <a:t>20</a:t>
            </a:fld>
            <a:endParaRPr lang="en-US" dirty="0"/>
          </a:p>
        </p:txBody>
      </p:sp>
      <p:sp>
        <p:nvSpPr>
          <p:cNvPr id="7" name="Oval 6">
            <a:extLst>
              <a:ext uri="{FF2B5EF4-FFF2-40B4-BE49-F238E27FC236}">
                <a16:creationId xmlns:a16="http://schemas.microsoft.com/office/drawing/2014/main" id="{609E9590-3ABB-34C9-7A96-3F4436038C01}"/>
              </a:ext>
            </a:extLst>
          </p:cNvPr>
          <p:cNvSpPr/>
          <p:nvPr/>
        </p:nvSpPr>
        <p:spPr>
          <a:xfrm>
            <a:off x="2480519" y="2279297"/>
            <a:ext cx="4001523" cy="3227011"/>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i="1" dirty="0"/>
              <a:t>COUNCIL</a:t>
            </a:r>
            <a:endParaRPr lang="en-NG" sz="3200" i="1" dirty="0"/>
          </a:p>
        </p:txBody>
      </p:sp>
      <p:sp>
        <p:nvSpPr>
          <p:cNvPr id="8" name="Oval 7">
            <a:extLst>
              <a:ext uri="{FF2B5EF4-FFF2-40B4-BE49-F238E27FC236}">
                <a16:creationId xmlns:a16="http://schemas.microsoft.com/office/drawing/2014/main" id="{439F0C24-EFA3-CBFF-6234-EBF3A6B7ABCD}"/>
              </a:ext>
            </a:extLst>
          </p:cNvPr>
          <p:cNvSpPr/>
          <p:nvPr/>
        </p:nvSpPr>
        <p:spPr>
          <a:xfrm>
            <a:off x="7057344" y="2167051"/>
            <a:ext cx="3287129" cy="3339256"/>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i="1" dirty="0"/>
              <a:t>SENATE</a:t>
            </a:r>
            <a:endParaRPr lang="en-NG" sz="3200" i="1" dirty="0"/>
          </a:p>
        </p:txBody>
      </p:sp>
      <p:sp>
        <p:nvSpPr>
          <p:cNvPr id="10" name="TextBox 9">
            <a:extLst>
              <a:ext uri="{FF2B5EF4-FFF2-40B4-BE49-F238E27FC236}">
                <a16:creationId xmlns:a16="http://schemas.microsoft.com/office/drawing/2014/main" id="{AFD12440-0694-1B15-309B-2C0E68DCC1E2}"/>
              </a:ext>
            </a:extLst>
          </p:cNvPr>
          <p:cNvSpPr txBox="1"/>
          <p:nvPr/>
        </p:nvSpPr>
        <p:spPr>
          <a:xfrm>
            <a:off x="2896101" y="1380125"/>
            <a:ext cx="3581103" cy="830997"/>
          </a:xfrm>
          <a:prstGeom prst="rect">
            <a:avLst/>
          </a:prstGeom>
          <a:noFill/>
          <a:ln w="28575">
            <a:solidFill>
              <a:schemeClr val="tx1"/>
            </a:solidFill>
          </a:ln>
        </p:spPr>
        <p:txBody>
          <a:bodyPr wrap="square" rtlCol="0">
            <a:spAutoFit/>
          </a:bodyPr>
          <a:lstStyle/>
          <a:p>
            <a:pPr algn="ctr"/>
            <a:r>
              <a:rPr lang="en-GB" sz="2400" b="1" dirty="0">
                <a:solidFill>
                  <a:srgbClr val="FF0000"/>
                </a:solidFill>
              </a:rPr>
              <a:t>PRO-CHANCELLOR &amp; CHAIRMAN</a:t>
            </a:r>
            <a:endParaRPr lang="en-NG" sz="2400" b="1" dirty="0">
              <a:solidFill>
                <a:srgbClr val="FF0000"/>
              </a:solidFill>
            </a:endParaRPr>
          </a:p>
        </p:txBody>
      </p:sp>
      <p:sp>
        <p:nvSpPr>
          <p:cNvPr id="11" name="TextBox 10">
            <a:extLst>
              <a:ext uri="{FF2B5EF4-FFF2-40B4-BE49-F238E27FC236}">
                <a16:creationId xmlns:a16="http://schemas.microsoft.com/office/drawing/2014/main" id="{160C8E56-9B34-58ED-6E28-A699DF7FD103}"/>
              </a:ext>
            </a:extLst>
          </p:cNvPr>
          <p:cNvSpPr txBox="1"/>
          <p:nvPr/>
        </p:nvSpPr>
        <p:spPr>
          <a:xfrm>
            <a:off x="7661431" y="1516922"/>
            <a:ext cx="2543283" cy="461665"/>
          </a:xfrm>
          <a:prstGeom prst="rect">
            <a:avLst/>
          </a:prstGeom>
          <a:noFill/>
          <a:ln w="28575">
            <a:solidFill>
              <a:schemeClr val="tx1"/>
            </a:solidFill>
          </a:ln>
        </p:spPr>
        <p:txBody>
          <a:bodyPr wrap="square" rtlCol="0">
            <a:spAutoFit/>
          </a:bodyPr>
          <a:lstStyle/>
          <a:p>
            <a:r>
              <a:rPr lang="en-GB" sz="2400" b="1" dirty="0">
                <a:solidFill>
                  <a:srgbClr val="FF0000"/>
                </a:solidFill>
              </a:rPr>
              <a:t>VICE-CHANCELLOR</a:t>
            </a:r>
            <a:endParaRPr lang="en-NG" sz="2400" b="1" dirty="0">
              <a:solidFill>
                <a:srgbClr val="FF0000"/>
              </a:solidFill>
            </a:endParaRPr>
          </a:p>
        </p:txBody>
      </p:sp>
      <p:sp>
        <p:nvSpPr>
          <p:cNvPr id="12" name="TextBox 11">
            <a:extLst>
              <a:ext uri="{FF2B5EF4-FFF2-40B4-BE49-F238E27FC236}">
                <a16:creationId xmlns:a16="http://schemas.microsoft.com/office/drawing/2014/main" id="{8B829E32-DAE9-48B0-1A08-F825828818FA}"/>
              </a:ext>
            </a:extLst>
          </p:cNvPr>
          <p:cNvSpPr txBox="1"/>
          <p:nvPr/>
        </p:nvSpPr>
        <p:spPr>
          <a:xfrm>
            <a:off x="3140694" y="2945218"/>
            <a:ext cx="2636005" cy="369332"/>
          </a:xfrm>
          <a:prstGeom prst="rect">
            <a:avLst/>
          </a:prstGeom>
          <a:noFill/>
          <a:ln w="19050">
            <a:solidFill>
              <a:schemeClr val="tx1"/>
            </a:solidFill>
          </a:ln>
        </p:spPr>
        <p:txBody>
          <a:bodyPr wrap="square" rtlCol="0">
            <a:spAutoFit/>
          </a:bodyPr>
          <a:lstStyle/>
          <a:p>
            <a:r>
              <a:rPr lang="en-GB" dirty="0"/>
              <a:t>4 Appointees of Visitor</a:t>
            </a:r>
            <a:endParaRPr lang="en-NG" dirty="0"/>
          </a:p>
        </p:txBody>
      </p:sp>
      <p:sp>
        <p:nvSpPr>
          <p:cNvPr id="13" name="TextBox 12">
            <a:extLst>
              <a:ext uri="{FF2B5EF4-FFF2-40B4-BE49-F238E27FC236}">
                <a16:creationId xmlns:a16="http://schemas.microsoft.com/office/drawing/2014/main" id="{D35E90B9-28D1-BE98-5E32-2E0E9549C6AF}"/>
              </a:ext>
            </a:extLst>
          </p:cNvPr>
          <p:cNvSpPr txBox="1"/>
          <p:nvPr/>
        </p:nvSpPr>
        <p:spPr>
          <a:xfrm>
            <a:off x="2655784" y="3366441"/>
            <a:ext cx="2166362" cy="369332"/>
          </a:xfrm>
          <a:prstGeom prst="rect">
            <a:avLst/>
          </a:prstGeom>
          <a:noFill/>
          <a:ln w="19050">
            <a:solidFill>
              <a:schemeClr val="tx1"/>
            </a:solidFill>
          </a:ln>
        </p:spPr>
        <p:txBody>
          <a:bodyPr wrap="none" rtlCol="0">
            <a:spAutoFit/>
          </a:bodyPr>
          <a:lstStyle/>
          <a:p>
            <a:r>
              <a:rPr lang="en-GB" dirty="0"/>
              <a:t>Rep of Fed Min Educ.</a:t>
            </a:r>
            <a:endParaRPr lang="en-NG" dirty="0"/>
          </a:p>
        </p:txBody>
      </p:sp>
      <p:sp>
        <p:nvSpPr>
          <p:cNvPr id="14" name="TextBox 13">
            <a:extLst>
              <a:ext uri="{FF2B5EF4-FFF2-40B4-BE49-F238E27FC236}">
                <a16:creationId xmlns:a16="http://schemas.microsoft.com/office/drawing/2014/main" id="{4B5D4656-09BF-9735-7EF1-404095915432}"/>
              </a:ext>
            </a:extLst>
          </p:cNvPr>
          <p:cNvSpPr txBox="1"/>
          <p:nvPr/>
        </p:nvSpPr>
        <p:spPr>
          <a:xfrm>
            <a:off x="5171674" y="3375798"/>
            <a:ext cx="1432624" cy="369332"/>
          </a:xfrm>
          <a:prstGeom prst="rect">
            <a:avLst/>
          </a:prstGeom>
          <a:noFill/>
          <a:ln w="19050">
            <a:solidFill>
              <a:schemeClr val="tx1"/>
            </a:solidFill>
          </a:ln>
        </p:spPr>
        <p:txBody>
          <a:bodyPr wrap="square" rtlCol="0">
            <a:spAutoFit/>
          </a:bodyPr>
          <a:lstStyle/>
          <a:p>
            <a:r>
              <a:rPr lang="en-GB" dirty="0"/>
              <a:t>Deputy VCs</a:t>
            </a:r>
            <a:endParaRPr lang="en-NG" dirty="0"/>
          </a:p>
        </p:txBody>
      </p:sp>
      <p:sp>
        <p:nvSpPr>
          <p:cNvPr id="15" name="TextBox 14">
            <a:extLst>
              <a:ext uri="{FF2B5EF4-FFF2-40B4-BE49-F238E27FC236}">
                <a16:creationId xmlns:a16="http://schemas.microsoft.com/office/drawing/2014/main" id="{073EE05D-9ECD-9F6E-96E7-CD3154C5CBA0}"/>
              </a:ext>
            </a:extLst>
          </p:cNvPr>
          <p:cNvSpPr txBox="1"/>
          <p:nvPr/>
        </p:nvSpPr>
        <p:spPr>
          <a:xfrm flipH="1">
            <a:off x="4711284" y="4101691"/>
            <a:ext cx="1656893" cy="646331"/>
          </a:xfrm>
          <a:prstGeom prst="rect">
            <a:avLst/>
          </a:prstGeom>
          <a:noFill/>
          <a:ln w="19050">
            <a:solidFill>
              <a:schemeClr val="tx1"/>
            </a:solidFill>
          </a:ln>
        </p:spPr>
        <p:txBody>
          <a:bodyPr wrap="square" rtlCol="0">
            <a:spAutoFit/>
          </a:bodyPr>
          <a:lstStyle/>
          <a:p>
            <a:r>
              <a:rPr lang="en-GB" dirty="0"/>
              <a:t>4 Reps of Senate</a:t>
            </a:r>
            <a:endParaRPr lang="en-NG" dirty="0"/>
          </a:p>
        </p:txBody>
      </p:sp>
      <p:sp>
        <p:nvSpPr>
          <p:cNvPr id="16" name="TextBox 15">
            <a:extLst>
              <a:ext uri="{FF2B5EF4-FFF2-40B4-BE49-F238E27FC236}">
                <a16:creationId xmlns:a16="http://schemas.microsoft.com/office/drawing/2014/main" id="{2DB610C6-3838-2B4D-7F48-C6ACB2B882B2}"/>
              </a:ext>
            </a:extLst>
          </p:cNvPr>
          <p:cNvSpPr txBox="1"/>
          <p:nvPr/>
        </p:nvSpPr>
        <p:spPr>
          <a:xfrm flipH="1">
            <a:off x="2948959" y="4078530"/>
            <a:ext cx="1473660" cy="646331"/>
          </a:xfrm>
          <a:prstGeom prst="rect">
            <a:avLst/>
          </a:prstGeom>
          <a:noFill/>
          <a:ln w="19050">
            <a:solidFill>
              <a:schemeClr val="tx1"/>
            </a:solidFill>
          </a:ln>
        </p:spPr>
        <p:txBody>
          <a:bodyPr wrap="square" rtlCol="0">
            <a:spAutoFit/>
          </a:bodyPr>
          <a:lstStyle/>
          <a:p>
            <a:r>
              <a:rPr lang="en-GB" dirty="0"/>
              <a:t>2 Rep. of Congregation</a:t>
            </a:r>
            <a:endParaRPr lang="en-NG" dirty="0"/>
          </a:p>
        </p:txBody>
      </p:sp>
      <p:sp>
        <p:nvSpPr>
          <p:cNvPr id="17" name="TextBox 16">
            <a:extLst>
              <a:ext uri="{FF2B5EF4-FFF2-40B4-BE49-F238E27FC236}">
                <a16:creationId xmlns:a16="http://schemas.microsoft.com/office/drawing/2014/main" id="{623C6C90-9A65-165C-5379-86EA0B99EE6C}"/>
              </a:ext>
            </a:extLst>
          </p:cNvPr>
          <p:cNvSpPr txBox="1"/>
          <p:nvPr/>
        </p:nvSpPr>
        <p:spPr>
          <a:xfrm>
            <a:off x="4490107" y="2523071"/>
            <a:ext cx="546120" cy="370256"/>
          </a:xfrm>
          <a:prstGeom prst="rect">
            <a:avLst/>
          </a:prstGeom>
          <a:noFill/>
          <a:ln w="19050">
            <a:solidFill>
              <a:schemeClr val="tx1"/>
            </a:solidFill>
          </a:ln>
        </p:spPr>
        <p:txBody>
          <a:bodyPr wrap="square" rtlCol="0">
            <a:spAutoFit/>
          </a:bodyPr>
          <a:lstStyle/>
          <a:p>
            <a:r>
              <a:rPr lang="en-GB" dirty="0"/>
              <a:t>VC</a:t>
            </a:r>
            <a:endParaRPr lang="en-NG" dirty="0"/>
          </a:p>
        </p:txBody>
      </p:sp>
      <p:sp>
        <p:nvSpPr>
          <p:cNvPr id="18" name="TextBox 17">
            <a:extLst>
              <a:ext uri="{FF2B5EF4-FFF2-40B4-BE49-F238E27FC236}">
                <a16:creationId xmlns:a16="http://schemas.microsoft.com/office/drawing/2014/main" id="{2873D5CA-9627-EC8B-2402-23C92861FD82}"/>
              </a:ext>
            </a:extLst>
          </p:cNvPr>
          <p:cNvSpPr txBox="1"/>
          <p:nvPr/>
        </p:nvSpPr>
        <p:spPr>
          <a:xfrm flipH="1">
            <a:off x="3623551" y="4851825"/>
            <a:ext cx="2175467" cy="369332"/>
          </a:xfrm>
          <a:prstGeom prst="rect">
            <a:avLst/>
          </a:prstGeom>
          <a:noFill/>
          <a:ln w="19050">
            <a:solidFill>
              <a:schemeClr val="tx1"/>
            </a:solidFill>
          </a:ln>
        </p:spPr>
        <p:txBody>
          <a:bodyPr wrap="square" rtlCol="0">
            <a:spAutoFit/>
          </a:bodyPr>
          <a:lstStyle/>
          <a:p>
            <a:r>
              <a:rPr lang="en-GB" dirty="0"/>
              <a:t>1 Rep of Convocation</a:t>
            </a:r>
            <a:endParaRPr lang="en-NG" dirty="0"/>
          </a:p>
        </p:txBody>
      </p:sp>
      <p:sp>
        <p:nvSpPr>
          <p:cNvPr id="19" name="TextBox 18">
            <a:extLst>
              <a:ext uri="{FF2B5EF4-FFF2-40B4-BE49-F238E27FC236}">
                <a16:creationId xmlns:a16="http://schemas.microsoft.com/office/drawing/2014/main" id="{928DBC35-5DE7-A44B-236A-5E7E7C289FBC}"/>
              </a:ext>
            </a:extLst>
          </p:cNvPr>
          <p:cNvSpPr txBox="1"/>
          <p:nvPr/>
        </p:nvSpPr>
        <p:spPr>
          <a:xfrm>
            <a:off x="3519140" y="5695001"/>
            <a:ext cx="1983620" cy="369332"/>
          </a:xfrm>
          <a:prstGeom prst="rect">
            <a:avLst/>
          </a:prstGeom>
          <a:noFill/>
          <a:ln w="19050">
            <a:solidFill>
              <a:schemeClr val="tx1"/>
            </a:solidFill>
          </a:ln>
        </p:spPr>
        <p:txBody>
          <a:bodyPr wrap="none" rtlCol="0">
            <a:spAutoFit/>
          </a:bodyPr>
          <a:lstStyle/>
          <a:p>
            <a:r>
              <a:rPr lang="en-GB" dirty="0"/>
              <a:t>Registrar/Secretary</a:t>
            </a:r>
            <a:endParaRPr lang="en-NG" dirty="0"/>
          </a:p>
        </p:txBody>
      </p:sp>
      <p:sp>
        <p:nvSpPr>
          <p:cNvPr id="20" name="TextBox 19">
            <a:extLst>
              <a:ext uri="{FF2B5EF4-FFF2-40B4-BE49-F238E27FC236}">
                <a16:creationId xmlns:a16="http://schemas.microsoft.com/office/drawing/2014/main" id="{B130F3E6-7A72-35C9-F927-FEB74508111B}"/>
              </a:ext>
            </a:extLst>
          </p:cNvPr>
          <p:cNvSpPr txBox="1"/>
          <p:nvPr/>
        </p:nvSpPr>
        <p:spPr>
          <a:xfrm>
            <a:off x="7751389" y="5621574"/>
            <a:ext cx="1983620" cy="369332"/>
          </a:xfrm>
          <a:prstGeom prst="rect">
            <a:avLst/>
          </a:prstGeom>
          <a:noFill/>
          <a:ln w="19050">
            <a:solidFill>
              <a:schemeClr val="tx1"/>
            </a:solidFill>
          </a:ln>
        </p:spPr>
        <p:txBody>
          <a:bodyPr wrap="none" rtlCol="0">
            <a:spAutoFit/>
          </a:bodyPr>
          <a:lstStyle/>
          <a:p>
            <a:r>
              <a:rPr lang="en-GB" dirty="0"/>
              <a:t>Registrar/Secretary</a:t>
            </a:r>
            <a:endParaRPr lang="en-NG" dirty="0"/>
          </a:p>
        </p:txBody>
      </p:sp>
      <p:sp>
        <p:nvSpPr>
          <p:cNvPr id="21" name="TextBox 20">
            <a:extLst>
              <a:ext uri="{FF2B5EF4-FFF2-40B4-BE49-F238E27FC236}">
                <a16:creationId xmlns:a16="http://schemas.microsoft.com/office/drawing/2014/main" id="{30D618D5-862C-4030-EBF8-166D54A55950}"/>
              </a:ext>
            </a:extLst>
          </p:cNvPr>
          <p:cNvSpPr txBox="1"/>
          <p:nvPr/>
        </p:nvSpPr>
        <p:spPr>
          <a:xfrm>
            <a:off x="8951848" y="2735145"/>
            <a:ext cx="769441" cy="369332"/>
          </a:xfrm>
          <a:prstGeom prst="rect">
            <a:avLst/>
          </a:prstGeom>
          <a:noFill/>
          <a:ln w="19050">
            <a:solidFill>
              <a:schemeClr val="tx1"/>
            </a:solidFill>
          </a:ln>
        </p:spPr>
        <p:txBody>
          <a:bodyPr wrap="none" rtlCol="0">
            <a:spAutoFit/>
          </a:bodyPr>
          <a:lstStyle/>
          <a:p>
            <a:r>
              <a:rPr lang="en-GB" dirty="0"/>
              <a:t>Profs. </a:t>
            </a:r>
            <a:endParaRPr lang="en-NG" dirty="0"/>
          </a:p>
        </p:txBody>
      </p:sp>
      <p:sp>
        <p:nvSpPr>
          <p:cNvPr id="22" name="TextBox 21">
            <a:extLst>
              <a:ext uri="{FF2B5EF4-FFF2-40B4-BE49-F238E27FC236}">
                <a16:creationId xmlns:a16="http://schemas.microsoft.com/office/drawing/2014/main" id="{38C1660D-3158-E019-F52C-1A3A9B5860BD}"/>
              </a:ext>
            </a:extLst>
          </p:cNvPr>
          <p:cNvSpPr txBox="1"/>
          <p:nvPr/>
        </p:nvSpPr>
        <p:spPr>
          <a:xfrm>
            <a:off x="7874555" y="2643963"/>
            <a:ext cx="667234" cy="369332"/>
          </a:xfrm>
          <a:prstGeom prst="rect">
            <a:avLst/>
          </a:prstGeom>
          <a:noFill/>
          <a:ln w="19050">
            <a:solidFill>
              <a:schemeClr val="tx1"/>
            </a:solidFill>
          </a:ln>
        </p:spPr>
        <p:txBody>
          <a:bodyPr wrap="none" rtlCol="0">
            <a:spAutoFit/>
          </a:bodyPr>
          <a:lstStyle/>
          <a:p>
            <a:r>
              <a:rPr lang="en-GB" dirty="0"/>
              <a:t>DVCs</a:t>
            </a:r>
            <a:endParaRPr lang="en-NG" dirty="0"/>
          </a:p>
        </p:txBody>
      </p:sp>
      <p:sp>
        <p:nvSpPr>
          <p:cNvPr id="23" name="TextBox 22">
            <a:extLst>
              <a:ext uri="{FF2B5EF4-FFF2-40B4-BE49-F238E27FC236}">
                <a16:creationId xmlns:a16="http://schemas.microsoft.com/office/drawing/2014/main" id="{BDC22C0A-F632-2A9F-80AC-2A8CB4EDBA50}"/>
              </a:ext>
            </a:extLst>
          </p:cNvPr>
          <p:cNvSpPr txBox="1"/>
          <p:nvPr/>
        </p:nvSpPr>
        <p:spPr>
          <a:xfrm>
            <a:off x="7509730" y="3191132"/>
            <a:ext cx="764953" cy="369332"/>
          </a:xfrm>
          <a:prstGeom prst="rect">
            <a:avLst/>
          </a:prstGeom>
          <a:noFill/>
          <a:ln w="19050">
            <a:solidFill>
              <a:schemeClr val="tx1"/>
            </a:solidFill>
          </a:ln>
        </p:spPr>
        <p:txBody>
          <a:bodyPr wrap="none" rtlCol="0">
            <a:spAutoFit/>
          </a:bodyPr>
          <a:lstStyle/>
          <a:p>
            <a:r>
              <a:rPr lang="en-GB" dirty="0"/>
              <a:t>Deans</a:t>
            </a:r>
            <a:endParaRPr lang="en-NG" dirty="0"/>
          </a:p>
        </p:txBody>
      </p:sp>
      <p:sp>
        <p:nvSpPr>
          <p:cNvPr id="24" name="TextBox 23">
            <a:extLst>
              <a:ext uri="{FF2B5EF4-FFF2-40B4-BE49-F238E27FC236}">
                <a16:creationId xmlns:a16="http://schemas.microsoft.com/office/drawing/2014/main" id="{46DA4E92-0756-5180-8A6B-5E665A32D404}"/>
              </a:ext>
            </a:extLst>
          </p:cNvPr>
          <p:cNvSpPr txBox="1"/>
          <p:nvPr/>
        </p:nvSpPr>
        <p:spPr>
          <a:xfrm>
            <a:off x="7591482" y="4461669"/>
            <a:ext cx="683200" cy="369332"/>
          </a:xfrm>
          <a:prstGeom prst="rect">
            <a:avLst/>
          </a:prstGeom>
          <a:noFill/>
          <a:ln w="19050">
            <a:solidFill>
              <a:schemeClr val="tx1"/>
            </a:solidFill>
          </a:ln>
        </p:spPr>
        <p:txBody>
          <a:bodyPr wrap="none" rtlCol="0">
            <a:spAutoFit/>
          </a:bodyPr>
          <a:lstStyle/>
          <a:p>
            <a:r>
              <a:rPr lang="en-GB" dirty="0" err="1"/>
              <a:t>HoDs</a:t>
            </a:r>
            <a:endParaRPr lang="en-NG" dirty="0"/>
          </a:p>
        </p:txBody>
      </p:sp>
      <p:sp>
        <p:nvSpPr>
          <p:cNvPr id="25" name="TextBox 24">
            <a:extLst>
              <a:ext uri="{FF2B5EF4-FFF2-40B4-BE49-F238E27FC236}">
                <a16:creationId xmlns:a16="http://schemas.microsoft.com/office/drawing/2014/main" id="{0515A049-4F0D-AE10-193B-EEE3720D0EE9}"/>
              </a:ext>
            </a:extLst>
          </p:cNvPr>
          <p:cNvSpPr txBox="1"/>
          <p:nvPr/>
        </p:nvSpPr>
        <p:spPr>
          <a:xfrm>
            <a:off x="8841157" y="4402199"/>
            <a:ext cx="1033040" cy="369332"/>
          </a:xfrm>
          <a:prstGeom prst="rect">
            <a:avLst/>
          </a:prstGeom>
          <a:noFill/>
          <a:ln w="19050">
            <a:solidFill>
              <a:schemeClr val="tx1"/>
            </a:solidFill>
          </a:ln>
        </p:spPr>
        <p:txBody>
          <a:bodyPr wrap="none" rtlCol="0">
            <a:spAutoFit/>
          </a:bodyPr>
          <a:lstStyle/>
          <a:p>
            <a:r>
              <a:rPr lang="en-GB" dirty="0"/>
              <a:t>Directors</a:t>
            </a:r>
            <a:endParaRPr lang="en-NG" dirty="0"/>
          </a:p>
        </p:txBody>
      </p:sp>
      <p:sp>
        <p:nvSpPr>
          <p:cNvPr id="3" name="Date Placeholder 2">
            <a:extLst>
              <a:ext uri="{FF2B5EF4-FFF2-40B4-BE49-F238E27FC236}">
                <a16:creationId xmlns:a16="http://schemas.microsoft.com/office/drawing/2014/main" id="{1098ABE4-24D8-77F1-E124-20BA76A7583A}"/>
              </a:ext>
            </a:extLst>
          </p:cNvPr>
          <p:cNvSpPr>
            <a:spLocks noGrp="1"/>
          </p:cNvSpPr>
          <p:nvPr>
            <p:ph type="dt" sz="half" idx="10"/>
          </p:nvPr>
        </p:nvSpPr>
        <p:spPr/>
        <p:txBody>
          <a:bodyPr/>
          <a:lstStyle/>
          <a:p>
            <a:fld id="{20D2D197-15C0-4220-80B4-6BA7C9E58E66}" type="datetime8">
              <a:rPr lang="en-NG" smtClean="0"/>
              <a:t>09/04/2026 07:01</a:t>
            </a:fld>
            <a:endParaRPr lang="en-NG"/>
          </a:p>
        </p:txBody>
      </p:sp>
    </p:spTree>
    <p:extLst>
      <p:ext uri="{BB962C8B-B14F-4D97-AF65-F5344CB8AC3E}">
        <p14:creationId xmlns:p14="http://schemas.microsoft.com/office/powerpoint/2010/main" val="171491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BC06-49AB-A8ED-EF5D-D79B69F06C54}"/>
              </a:ext>
            </a:extLst>
          </p:cNvPr>
          <p:cNvSpPr>
            <a:spLocks noGrp="1"/>
          </p:cNvSpPr>
          <p:nvPr>
            <p:ph type="title"/>
          </p:nvPr>
        </p:nvSpPr>
        <p:spPr/>
        <p:txBody>
          <a:bodyPr>
            <a:normAutofit/>
          </a:bodyPr>
          <a:lstStyle/>
          <a:p>
            <a:r>
              <a:rPr lang="en-US" sz="2400" dirty="0">
                <a:latin typeface="Bookman Old Style" panose="02050604050505020204" pitchFamily="18" charset="0"/>
                <a:ea typeface="SimSun" panose="02010600030101010101" pitchFamily="2" charset="-122"/>
                <a:cs typeface="Times New Roman" panose="02020603050405020304" pitchFamily="18" charset="0"/>
              </a:rPr>
              <a:t>Subject to the provisions of this Act relating to the Visitor,</a:t>
            </a:r>
            <a:endParaRPr lang="en-NG" sz="2400" dirty="0"/>
          </a:p>
        </p:txBody>
      </p:sp>
      <p:sp>
        <p:nvSpPr>
          <p:cNvPr id="3" name="Content Placeholder 2">
            <a:extLst>
              <a:ext uri="{FF2B5EF4-FFF2-40B4-BE49-F238E27FC236}">
                <a16:creationId xmlns:a16="http://schemas.microsoft.com/office/drawing/2014/main" id="{74F97AE6-FF9E-FC0B-BBE5-00C4719DF3B4}"/>
              </a:ext>
            </a:extLst>
          </p:cNvPr>
          <p:cNvSpPr>
            <a:spLocks noGrp="1"/>
          </p:cNvSpPr>
          <p:nvPr>
            <p:ph idx="1"/>
          </p:nvPr>
        </p:nvSpPr>
        <p:spPr>
          <a:xfrm>
            <a:off x="2135560" y="1340769"/>
            <a:ext cx="8229600" cy="4525963"/>
          </a:xfrm>
        </p:spPr>
        <p:txBody>
          <a:bodyPr>
            <a:normAutofit/>
          </a:bodyPr>
          <a:lstStyle/>
          <a:p>
            <a:pPr>
              <a:lnSpc>
                <a:spcPct val="200000"/>
              </a:lnSpc>
            </a:pPr>
            <a:r>
              <a:rPr lang="en-US" sz="2400" dirty="0">
                <a:latin typeface="Bookman Old Style" panose="02050604050505020204" pitchFamily="18" charset="0"/>
                <a:ea typeface="SimSun" panose="02010600030101010101" pitchFamily="2" charset="-122"/>
                <a:cs typeface="Times New Roman" panose="02020603050405020304" pitchFamily="18" charset="0"/>
              </a:rPr>
              <a:t>the</a:t>
            </a:r>
            <a:r>
              <a:rPr lang="en-US" sz="2400" b="1" dirty="0">
                <a:latin typeface="Bookman Old Style" panose="02050604050505020204" pitchFamily="18" charset="0"/>
                <a:ea typeface="SimSun" panose="02010600030101010101" pitchFamily="2" charset="-122"/>
                <a:cs typeface="Times New Roman" panose="02020603050405020304" pitchFamily="18" charset="0"/>
              </a:rPr>
              <a:t> Council </a:t>
            </a:r>
            <a:r>
              <a:rPr lang="en-US" sz="2400" dirty="0">
                <a:latin typeface="Bookman Old Style" panose="02050604050505020204" pitchFamily="18" charset="0"/>
                <a:ea typeface="SimSun" panose="02010600030101010101" pitchFamily="2" charset="-122"/>
                <a:cs typeface="Times New Roman" panose="02020603050405020304" pitchFamily="18" charset="0"/>
              </a:rPr>
              <a:t>shall be the governing body of the university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pPr>
              <a:lnSpc>
                <a:spcPct val="200000"/>
              </a:lnSpc>
            </a:pPr>
            <a:r>
              <a:rPr lang="en-US" sz="2400" dirty="0">
                <a:latin typeface="Bookman Old Style" panose="02050604050505020204" pitchFamily="18" charset="0"/>
                <a:ea typeface="SimSun" panose="02010600030101010101" pitchFamily="2" charset="-122"/>
                <a:cs typeface="Times New Roman" panose="02020603050405020304" pitchFamily="18" charset="0"/>
              </a:rPr>
              <a:t>and shall have </a:t>
            </a:r>
            <a:r>
              <a:rPr lang="en-US" sz="24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the general management of the affairs of the university and in particular the control of the property and expenditure of the university</a:t>
            </a:r>
            <a:r>
              <a:rPr lang="en-US" sz="2400" dirty="0">
                <a:latin typeface="Bookman Old Style" panose="02050604050505020204" pitchFamily="18" charset="0"/>
                <a:ea typeface="SimSun" panose="02010600030101010101" pitchFamily="2" charset="-122"/>
                <a:cs typeface="Times New Roman" panose="02020603050405020304" pitchFamily="18" charset="0"/>
              </a:rPr>
              <a:t>. </a:t>
            </a:r>
            <a:endParaRPr lang="en-NG" sz="2400" dirty="0">
              <a:latin typeface="Calibri" panose="020F0502020204030204" pitchFamily="34" charset="0"/>
              <a:ea typeface="SimSun" panose="02010600030101010101" pitchFamily="2" charset="-122"/>
              <a:cs typeface="Times New Roman" panose="02020603050405020304" pitchFamily="18" charset="0"/>
            </a:endParaRPr>
          </a:p>
        </p:txBody>
      </p:sp>
      <p:sp>
        <p:nvSpPr>
          <p:cNvPr id="4" name="Footer Placeholder 3">
            <a:extLst>
              <a:ext uri="{FF2B5EF4-FFF2-40B4-BE49-F238E27FC236}">
                <a16:creationId xmlns:a16="http://schemas.microsoft.com/office/drawing/2014/main" id="{E06FB3B4-E398-C051-1829-0A5BA10CDF0E}"/>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79631E8A-B7CB-6041-4230-858D67DD975D}"/>
              </a:ext>
            </a:extLst>
          </p:cNvPr>
          <p:cNvSpPr>
            <a:spLocks noGrp="1"/>
          </p:cNvSpPr>
          <p:nvPr>
            <p:ph type="sldNum" sz="quarter" idx="12"/>
          </p:nvPr>
        </p:nvSpPr>
        <p:spPr/>
        <p:txBody>
          <a:bodyPr/>
          <a:lstStyle/>
          <a:p>
            <a:fld id="{49C452FD-6609-4315-888B-109EB70DBAA5}" type="slidenum">
              <a:rPr lang="en-US" smtClean="0"/>
              <a:t>21</a:t>
            </a:fld>
            <a:endParaRPr lang="en-US" dirty="0"/>
          </a:p>
        </p:txBody>
      </p:sp>
      <p:sp>
        <p:nvSpPr>
          <p:cNvPr id="6" name="Date Placeholder 5">
            <a:extLst>
              <a:ext uri="{FF2B5EF4-FFF2-40B4-BE49-F238E27FC236}">
                <a16:creationId xmlns:a16="http://schemas.microsoft.com/office/drawing/2014/main" id="{8E836FEA-DEE5-9F33-EA21-0A2847FA2935}"/>
              </a:ext>
            </a:extLst>
          </p:cNvPr>
          <p:cNvSpPr>
            <a:spLocks noGrp="1"/>
          </p:cNvSpPr>
          <p:nvPr>
            <p:ph type="dt" sz="half" idx="10"/>
          </p:nvPr>
        </p:nvSpPr>
        <p:spPr/>
        <p:txBody>
          <a:bodyPr/>
          <a:lstStyle/>
          <a:p>
            <a:fld id="{6D695DC4-B2B2-4AD6-A9E6-62CC54EC5E13}" type="datetime8">
              <a:rPr lang="en-NG" smtClean="0"/>
              <a:t>09/04/2026 07:01</a:t>
            </a:fld>
            <a:endParaRPr lang="en-NG"/>
          </a:p>
        </p:txBody>
      </p:sp>
    </p:spTree>
    <p:extLst>
      <p:ext uri="{BB962C8B-B14F-4D97-AF65-F5344CB8AC3E}">
        <p14:creationId xmlns:p14="http://schemas.microsoft.com/office/powerpoint/2010/main" val="78739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CFA56-23D1-1733-4B4B-48FDEDDBB721}"/>
              </a:ext>
            </a:extLst>
          </p:cNvPr>
          <p:cNvSpPr>
            <a:spLocks noGrp="1"/>
          </p:cNvSpPr>
          <p:nvPr>
            <p:ph idx="1"/>
          </p:nvPr>
        </p:nvSpPr>
        <p:spPr>
          <a:xfrm>
            <a:off x="1981200" y="404665"/>
            <a:ext cx="8229600" cy="5721499"/>
          </a:xfrm>
        </p:spPr>
        <p:txBody>
          <a:bodyPr>
            <a:normAutofit lnSpcReduction="10000"/>
          </a:bodyPr>
          <a:lstStyle/>
          <a:p>
            <a:pPr>
              <a:lnSpc>
                <a:spcPct val="200000"/>
              </a:lnSpc>
            </a:pPr>
            <a:r>
              <a:rPr lang="en-US" sz="3200" dirty="0">
                <a:latin typeface="Bookman Old Style" panose="02050604050505020204" pitchFamily="18" charset="0"/>
                <a:ea typeface="SimSun" panose="02010600030101010101" pitchFamily="2" charset="-122"/>
                <a:cs typeface="Times New Roman" panose="02020603050405020304" pitchFamily="18" charset="0"/>
              </a:rPr>
              <a:t>Subject to subsection (6) of this section, </a:t>
            </a:r>
            <a:r>
              <a:rPr lang="en-US" sz="32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the Council shall have power to do anything which in its opinion is calculated to facilitate the carrying on of the activities of the University</a:t>
            </a:r>
            <a:r>
              <a:rPr lang="en-US" sz="3200" dirty="0">
                <a:latin typeface="Bookman Old Style" panose="02050604050505020204" pitchFamily="18" charset="0"/>
                <a:ea typeface="SimSun" panose="02010600030101010101" pitchFamily="2" charset="-122"/>
                <a:cs typeface="Times New Roman" panose="02020603050405020304" pitchFamily="18" charset="0"/>
              </a:rPr>
              <a:t>.</a:t>
            </a:r>
            <a:endParaRPr lang="en-NG" dirty="0"/>
          </a:p>
        </p:txBody>
      </p:sp>
      <p:sp>
        <p:nvSpPr>
          <p:cNvPr id="4" name="Footer Placeholder 3">
            <a:extLst>
              <a:ext uri="{FF2B5EF4-FFF2-40B4-BE49-F238E27FC236}">
                <a16:creationId xmlns:a16="http://schemas.microsoft.com/office/drawing/2014/main" id="{4C49ABA5-1D32-DD44-2B3D-F2676FFD5723}"/>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9FBC1F6D-C397-99BE-6398-F5B353BEF92D}"/>
              </a:ext>
            </a:extLst>
          </p:cNvPr>
          <p:cNvSpPr>
            <a:spLocks noGrp="1"/>
          </p:cNvSpPr>
          <p:nvPr>
            <p:ph type="sldNum" sz="quarter" idx="12"/>
          </p:nvPr>
        </p:nvSpPr>
        <p:spPr/>
        <p:txBody>
          <a:bodyPr/>
          <a:lstStyle/>
          <a:p>
            <a:fld id="{49C452FD-6609-4315-888B-109EB70DBAA5}" type="slidenum">
              <a:rPr lang="en-US" smtClean="0"/>
              <a:t>22</a:t>
            </a:fld>
            <a:endParaRPr lang="en-US" dirty="0"/>
          </a:p>
        </p:txBody>
      </p:sp>
      <p:sp>
        <p:nvSpPr>
          <p:cNvPr id="2" name="Date Placeholder 1">
            <a:extLst>
              <a:ext uri="{FF2B5EF4-FFF2-40B4-BE49-F238E27FC236}">
                <a16:creationId xmlns:a16="http://schemas.microsoft.com/office/drawing/2014/main" id="{F4D45154-4C06-DEFD-13CC-59FE00B567C3}"/>
              </a:ext>
            </a:extLst>
          </p:cNvPr>
          <p:cNvSpPr>
            <a:spLocks noGrp="1"/>
          </p:cNvSpPr>
          <p:nvPr>
            <p:ph type="dt" sz="half" idx="10"/>
          </p:nvPr>
        </p:nvSpPr>
        <p:spPr/>
        <p:txBody>
          <a:bodyPr/>
          <a:lstStyle/>
          <a:p>
            <a:fld id="{AD38353E-0C66-46EF-8E11-4791D9334781}" type="datetime8">
              <a:rPr lang="en-NG" smtClean="0"/>
              <a:t>09/04/2026 07:01</a:t>
            </a:fld>
            <a:endParaRPr lang="en-NG"/>
          </a:p>
        </p:txBody>
      </p:sp>
    </p:spTree>
    <p:extLst>
      <p:ext uri="{BB962C8B-B14F-4D97-AF65-F5344CB8AC3E}">
        <p14:creationId xmlns:p14="http://schemas.microsoft.com/office/powerpoint/2010/main" val="3912490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BBA7D7-BB23-ED34-8420-B83FF6D7E7E0}"/>
              </a:ext>
            </a:extLst>
          </p:cNvPr>
          <p:cNvSpPr>
            <a:spLocks noGrp="1"/>
          </p:cNvSpPr>
          <p:nvPr>
            <p:ph idx="1"/>
          </p:nvPr>
        </p:nvSpPr>
        <p:spPr>
          <a:xfrm>
            <a:off x="2279576" y="889422"/>
            <a:ext cx="8229600" cy="5649491"/>
          </a:xfrm>
        </p:spPr>
        <p:txBody>
          <a:bodyPr>
            <a:normAutofit/>
          </a:bodyPr>
          <a:lstStyle/>
          <a:p>
            <a:pPr>
              <a:lnSpc>
                <a:spcPct val="200000"/>
              </a:lnSpc>
            </a:pPr>
            <a:r>
              <a:rPr lang="en-US" sz="2400" dirty="0">
                <a:latin typeface="Bookman Old Style" panose="02050604050505020204" pitchFamily="18" charset="0"/>
                <a:ea typeface="SimSun" panose="02010600030101010101" pitchFamily="2" charset="-122"/>
                <a:cs typeface="Times New Roman" panose="02020603050405020304" pitchFamily="18" charset="0"/>
              </a:rPr>
              <a:t>The Council shall not have power to dispose of or charge any lands or an interest in any lands (including any lands transferred to the university by this Act) which are held by or on behalf of the university except with the prior, written consent, either general or special, of the Minister.</a:t>
            </a:r>
          </a:p>
        </p:txBody>
      </p:sp>
      <p:sp>
        <p:nvSpPr>
          <p:cNvPr id="4" name="Footer Placeholder 3">
            <a:extLst>
              <a:ext uri="{FF2B5EF4-FFF2-40B4-BE49-F238E27FC236}">
                <a16:creationId xmlns:a16="http://schemas.microsoft.com/office/drawing/2014/main" id="{059426D3-A6D4-0B43-4407-ED239EF0BE01}"/>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C4C1EC83-C04B-29E0-DE51-963EE19EFC06}"/>
              </a:ext>
            </a:extLst>
          </p:cNvPr>
          <p:cNvSpPr>
            <a:spLocks noGrp="1"/>
          </p:cNvSpPr>
          <p:nvPr>
            <p:ph type="sldNum" sz="quarter" idx="12"/>
          </p:nvPr>
        </p:nvSpPr>
        <p:spPr/>
        <p:txBody>
          <a:bodyPr/>
          <a:lstStyle/>
          <a:p>
            <a:fld id="{49C452FD-6609-4315-888B-109EB70DBAA5}" type="slidenum">
              <a:rPr lang="en-US" smtClean="0"/>
              <a:t>23</a:t>
            </a:fld>
            <a:endParaRPr lang="en-US" dirty="0"/>
          </a:p>
        </p:txBody>
      </p:sp>
      <p:sp>
        <p:nvSpPr>
          <p:cNvPr id="2" name="Date Placeholder 1">
            <a:extLst>
              <a:ext uri="{FF2B5EF4-FFF2-40B4-BE49-F238E27FC236}">
                <a16:creationId xmlns:a16="http://schemas.microsoft.com/office/drawing/2014/main" id="{91A0B6D0-0467-169A-60BE-3B87D1F3EEE7}"/>
              </a:ext>
            </a:extLst>
          </p:cNvPr>
          <p:cNvSpPr>
            <a:spLocks noGrp="1"/>
          </p:cNvSpPr>
          <p:nvPr>
            <p:ph type="dt" sz="half" idx="10"/>
          </p:nvPr>
        </p:nvSpPr>
        <p:spPr/>
        <p:txBody>
          <a:bodyPr/>
          <a:lstStyle/>
          <a:p>
            <a:fld id="{D85D9EA4-1F73-4D99-9C45-B56129D6F275}" type="datetime8">
              <a:rPr lang="en-NG" smtClean="0"/>
              <a:t>09/04/2026 07:01</a:t>
            </a:fld>
            <a:endParaRPr lang="en-NG"/>
          </a:p>
        </p:txBody>
      </p:sp>
    </p:spTree>
    <p:extLst>
      <p:ext uri="{BB962C8B-B14F-4D97-AF65-F5344CB8AC3E}">
        <p14:creationId xmlns:p14="http://schemas.microsoft.com/office/powerpoint/2010/main" val="347603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4D539-1572-E574-B758-92A76EB71E39}"/>
              </a:ext>
            </a:extLst>
          </p:cNvPr>
          <p:cNvSpPr>
            <a:spLocks noGrp="1"/>
          </p:cNvSpPr>
          <p:nvPr>
            <p:ph idx="1"/>
          </p:nvPr>
        </p:nvSpPr>
        <p:spPr>
          <a:xfrm>
            <a:off x="1981200" y="1052737"/>
            <a:ext cx="8229600" cy="5073427"/>
          </a:xfrm>
        </p:spPr>
        <p:txBody>
          <a:bodyPr>
            <a:normAutofit lnSpcReduction="10000"/>
          </a:bodyPr>
          <a:lstStyle/>
          <a:p>
            <a:pPr>
              <a:lnSpc>
                <a:spcPct val="150000"/>
              </a:lnSpc>
            </a:pPr>
            <a:r>
              <a:rPr lang="en-US" sz="3200" dirty="0">
                <a:latin typeface="Bookman Old Style" panose="02050604050505020204" pitchFamily="18" charset="0"/>
                <a:ea typeface="SimSun" panose="02010600030101010101" pitchFamily="2" charset="-122"/>
                <a:cs typeface="Times New Roman" panose="02020603050405020304" pitchFamily="18" charset="0"/>
              </a:rPr>
              <a:t>There shall be a committee of the council, to be known as the </a:t>
            </a:r>
            <a:r>
              <a:rPr lang="en-US" sz="3200" b="1"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Finance and General Purposes Committee</a:t>
            </a:r>
            <a:r>
              <a:rPr lang="en-US" sz="3200" dirty="0">
                <a:latin typeface="Bookman Old Style" panose="02050604050505020204" pitchFamily="18" charset="0"/>
                <a:ea typeface="SimSun" panose="02010600030101010101" pitchFamily="2" charset="-122"/>
                <a:cs typeface="Times New Roman" panose="02020603050405020304" pitchFamily="18" charset="0"/>
              </a:rPr>
              <a:t>, which shall, subject to the directions of the council, exercise control over the property and expenditure of the university.</a:t>
            </a:r>
            <a:endParaRPr lang="en-NG" dirty="0"/>
          </a:p>
        </p:txBody>
      </p:sp>
      <p:sp>
        <p:nvSpPr>
          <p:cNvPr id="4" name="Footer Placeholder 3">
            <a:extLst>
              <a:ext uri="{FF2B5EF4-FFF2-40B4-BE49-F238E27FC236}">
                <a16:creationId xmlns:a16="http://schemas.microsoft.com/office/drawing/2014/main" id="{A1E6A48C-8954-D34D-FC87-979C4972CBA9}"/>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BD35D508-F11D-8085-B37A-F903F798CE91}"/>
              </a:ext>
            </a:extLst>
          </p:cNvPr>
          <p:cNvSpPr>
            <a:spLocks noGrp="1"/>
          </p:cNvSpPr>
          <p:nvPr>
            <p:ph type="sldNum" sz="quarter" idx="12"/>
          </p:nvPr>
        </p:nvSpPr>
        <p:spPr/>
        <p:txBody>
          <a:bodyPr/>
          <a:lstStyle/>
          <a:p>
            <a:fld id="{49C452FD-6609-4315-888B-109EB70DBAA5}" type="slidenum">
              <a:rPr lang="en-US" smtClean="0"/>
              <a:t>24</a:t>
            </a:fld>
            <a:endParaRPr lang="en-US" dirty="0"/>
          </a:p>
        </p:txBody>
      </p:sp>
      <p:sp>
        <p:nvSpPr>
          <p:cNvPr id="2" name="Date Placeholder 1">
            <a:extLst>
              <a:ext uri="{FF2B5EF4-FFF2-40B4-BE49-F238E27FC236}">
                <a16:creationId xmlns:a16="http://schemas.microsoft.com/office/drawing/2014/main" id="{67ACC576-FA65-991D-27BD-D2B910B61234}"/>
              </a:ext>
            </a:extLst>
          </p:cNvPr>
          <p:cNvSpPr>
            <a:spLocks noGrp="1"/>
          </p:cNvSpPr>
          <p:nvPr>
            <p:ph type="dt" sz="half" idx="10"/>
          </p:nvPr>
        </p:nvSpPr>
        <p:spPr/>
        <p:txBody>
          <a:bodyPr/>
          <a:lstStyle/>
          <a:p>
            <a:fld id="{6C71AB65-5E4C-4D67-AAFE-E95529987005}" type="datetime8">
              <a:rPr lang="en-NG" smtClean="0"/>
              <a:t>09/04/2026 07:01</a:t>
            </a:fld>
            <a:endParaRPr lang="en-NG"/>
          </a:p>
        </p:txBody>
      </p:sp>
    </p:spTree>
    <p:extLst>
      <p:ext uri="{BB962C8B-B14F-4D97-AF65-F5344CB8AC3E}">
        <p14:creationId xmlns:p14="http://schemas.microsoft.com/office/powerpoint/2010/main" val="356929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6222-1E0B-3214-0C57-82A94B38B001}"/>
              </a:ext>
            </a:extLst>
          </p:cNvPr>
          <p:cNvSpPr>
            <a:spLocks noGrp="1"/>
          </p:cNvSpPr>
          <p:nvPr>
            <p:ph type="title"/>
          </p:nvPr>
        </p:nvSpPr>
        <p:spPr/>
        <p:txBody>
          <a:bodyPr/>
          <a:lstStyle/>
          <a:p>
            <a:r>
              <a:rPr lang="en-GB" dirty="0">
                <a:solidFill>
                  <a:srgbClr val="FF0000"/>
                </a:solidFill>
              </a:rPr>
              <a:t>Senate</a:t>
            </a:r>
            <a:endParaRPr lang="en-NG" dirty="0">
              <a:solidFill>
                <a:srgbClr val="FF0000"/>
              </a:solidFill>
            </a:endParaRPr>
          </a:p>
        </p:txBody>
      </p:sp>
      <p:sp>
        <p:nvSpPr>
          <p:cNvPr id="3" name="Content Placeholder 2">
            <a:extLst>
              <a:ext uri="{FF2B5EF4-FFF2-40B4-BE49-F238E27FC236}">
                <a16:creationId xmlns:a16="http://schemas.microsoft.com/office/drawing/2014/main" id="{B7FD670D-F7AE-B832-1EEF-09AC90D7CBE1}"/>
              </a:ext>
            </a:extLst>
          </p:cNvPr>
          <p:cNvSpPr>
            <a:spLocks noGrp="1"/>
          </p:cNvSpPr>
          <p:nvPr>
            <p:ph idx="1"/>
          </p:nvPr>
        </p:nvSpPr>
        <p:spPr/>
        <p:txBody>
          <a:bodyPr/>
          <a:lstStyle/>
          <a:p>
            <a:pPr>
              <a:lnSpc>
                <a:spcPct val="200000"/>
              </a:lnSpc>
            </a:pPr>
            <a:r>
              <a:rPr lang="en-US" dirty="0">
                <a:latin typeface="Bookman Old Style" panose="02050604050505020204" pitchFamily="18" charset="0"/>
                <a:ea typeface="SimSun" panose="02010600030101010101" pitchFamily="2" charset="-122"/>
                <a:cs typeface="Times New Roman" panose="02020603050405020304" pitchFamily="18" charset="0"/>
              </a:rPr>
              <a:t>It shall be the general function of the senate to organize and control the </a:t>
            </a:r>
            <a:r>
              <a:rPr lang="en-US"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teaching</a:t>
            </a:r>
            <a:r>
              <a:rPr lang="en-US" dirty="0">
                <a:latin typeface="Bookman Old Style" panose="02050604050505020204" pitchFamily="18" charset="0"/>
                <a:ea typeface="SimSun" panose="02010600030101010101" pitchFamily="2" charset="-122"/>
                <a:cs typeface="Times New Roman" panose="02020603050405020304" pitchFamily="18" charset="0"/>
              </a:rPr>
              <a:t> at the university and the admission and discipline of students and to promote </a:t>
            </a:r>
            <a:r>
              <a:rPr lang="en-US"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research</a:t>
            </a:r>
            <a:r>
              <a:rPr lang="en-US" dirty="0">
                <a:latin typeface="Bookman Old Style" panose="02050604050505020204" pitchFamily="18" charset="0"/>
                <a:ea typeface="SimSun" panose="02010600030101010101" pitchFamily="2" charset="-122"/>
                <a:cs typeface="Times New Roman" panose="02020603050405020304" pitchFamily="18" charset="0"/>
              </a:rPr>
              <a:t> at the university. </a:t>
            </a:r>
            <a:endParaRPr lang="en-NG" dirty="0">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
        <p:nvSpPr>
          <p:cNvPr id="4" name="Footer Placeholder 3">
            <a:extLst>
              <a:ext uri="{FF2B5EF4-FFF2-40B4-BE49-F238E27FC236}">
                <a16:creationId xmlns:a16="http://schemas.microsoft.com/office/drawing/2014/main" id="{2ED16F83-1C2E-D649-3217-948AD3F7E4E2}"/>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6F6C4D3A-F9C2-412C-707E-071DA658079B}"/>
              </a:ext>
            </a:extLst>
          </p:cNvPr>
          <p:cNvSpPr>
            <a:spLocks noGrp="1"/>
          </p:cNvSpPr>
          <p:nvPr>
            <p:ph type="sldNum" sz="quarter" idx="12"/>
          </p:nvPr>
        </p:nvSpPr>
        <p:spPr/>
        <p:txBody>
          <a:bodyPr/>
          <a:lstStyle/>
          <a:p>
            <a:fld id="{49C452FD-6609-4315-888B-109EB70DBAA5}" type="slidenum">
              <a:rPr lang="en-US" smtClean="0"/>
              <a:t>25</a:t>
            </a:fld>
            <a:endParaRPr lang="en-US" dirty="0"/>
          </a:p>
        </p:txBody>
      </p:sp>
      <p:sp>
        <p:nvSpPr>
          <p:cNvPr id="6" name="Date Placeholder 5">
            <a:extLst>
              <a:ext uri="{FF2B5EF4-FFF2-40B4-BE49-F238E27FC236}">
                <a16:creationId xmlns:a16="http://schemas.microsoft.com/office/drawing/2014/main" id="{24CE20D0-8713-3938-72AC-C3D1AD3FBB47}"/>
              </a:ext>
            </a:extLst>
          </p:cNvPr>
          <p:cNvSpPr>
            <a:spLocks noGrp="1"/>
          </p:cNvSpPr>
          <p:nvPr>
            <p:ph type="dt" sz="half" idx="10"/>
          </p:nvPr>
        </p:nvSpPr>
        <p:spPr/>
        <p:txBody>
          <a:bodyPr/>
          <a:lstStyle/>
          <a:p>
            <a:fld id="{43DBFF0B-9E1C-4AA8-A781-C5D72A801530}" type="datetime8">
              <a:rPr lang="en-NG" smtClean="0"/>
              <a:t>09/04/2026 07:01</a:t>
            </a:fld>
            <a:endParaRPr lang="en-NG"/>
          </a:p>
        </p:txBody>
      </p:sp>
    </p:spTree>
    <p:extLst>
      <p:ext uri="{BB962C8B-B14F-4D97-AF65-F5344CB8AC3E}">
        <p14:creationId xmlns:p14="http://schemas.microsoft.com/office/powerpoint/2010/main" val="2393945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24D2-06DB-9F68-FB45-7963893867E5}"/>
              </a:ext>
            </a:extLst>
          </p:cNvPr>
          <p:cNvSpPr>
            <a:spLocks noGrp="1"/>
          </p:cNvSpPr>
          <p:nvPr>
            <p:ph type="title"/>
          </p:nvPr>
        </p:nvSpPr>
        <p:spPr>
          <a:xfrm>
            <a:off x="754380" y="620688"/>
            <a:ext cx="10599419" cy="2232248"/>
          </a:xfrm>
        </p:spPr>
        <p:txBody>
          <a:bodyPr>
            <a:noAutofit/>
          </a:bodyPr>
          <a:lstStyle/>
          <a:p>
            <a:pPr algn="l">
              <a:lnSpc>
                <a:spcPct val="200000"/>
              </a:lnSpc>
            </a:pPr>
            <a:r>
              <a:rPr lang="en-US" sz="2400" dirty="0">
                <a:latin typeface="Bookman Old Style" panose="02050604050505020204" pitchFamily="18" charset="0"/>
                <a:ea typeface="SimSun" panose="02010600030101010101" pitchFamily="2" charset="-122"/>
                <a:cs typeface="Times New Roman" panose="02020603050405020304" pitchFamily="18" charset="0"/>
              </a:rPr>
              <a:t> (2) 	Without prejudice to the generality of the foregoing subsection and subject as there mentioned, </a:t>
            </a:r>
            <a:r>
              <a:rPr lang="en-US" sz="24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it shall in particular be the function of the Senate to make provision for</a:t>
            </a:r>
            <a:r>
              <a:rPr lang="en-US" sz="2400" dirty="0">
                <a:latin typeface="Bookman Old Style" panose="02050604050505020204" pitchFamily="18" charset="0"/>
                <a:ea typeface="SimSun" panose="02010600030101010101" pitchFamily="2" charset="-122"/>
                <a:cs typeface="Times New Roman" panose="02020603050405020304" pitchFamily="18" charset="0"/>
              </a:rPr>
              <a:t> -</a:t>
            </a:r>
            <a:endParaRPr lang="en-NG" sz="2400" dirty="0"/>
          </a:p>
        </p:txBody>
      </p:sp>
      <p:sp>
        <p:nvSpPr>
          <p:cNvPr id="3" name="Content Placeholder 2">
            <a:extLst>
              <a:ext uri="{FF2B5EF4-FFF2-40B4-BE49-F238E27FC236}">
                <a16:creationId xmlns:a16="http://schemas.microsoft.com/office/drawing/2014/main" id="{92A3B3DC-3CDA-22BD-4B83-56FFC42A23F8}"/>
              </a:ext>
            </a:extLst>
          </p:cNvPr>
          <p:cNvSpPr>
            <a:spLocks noGrp="1"/>
          </p:cNvSpPr>
          <p:nvPr>
            <p:ph idx="1"/>
          </p:nvPr>
        </p:nvSpPr>
        <p:spPr>
          <a:xfrm>
            <a:off x="552449" y="3375259"/>
            <a:ext cx="10801350" cy="4958011"/>
          </a:xfrm>
        </p:spPr>
        <p:txBody>
          <a:bodyPr/>
          <a:lstStyle/>
          <a:p>
            <a:pPr>
              <a:lnSpc>
                <a:spcPct val="200000"/>
              </a:lnSpc>
            </a:pPr>
            <a:r>
              <a:rPr lang="en-US" sz="2400" dirty="0">
                <a:latin typeface="Bookman Old Style" panose="02050604050505020204" pitchFamily="18" charset="0"/>
                <a:ea typeface="SimSun" panose="02010600030101010101" pitchFamily="2" charset="-122"/>
                <a:cs typeface="Times New Roman" panose="02020603050405020304" pitchFamily="18" charset="0"/>
              </a:rPr>
              <a:t>the establishment, organization and control of faculties and other departments of the university, and the allocation to different departments of responsibility for different branches of learning; </a:t>
            </a:r>
            <a:endParaRPr lang="en-GB" sz="2400" dirty="0">
              <a:latin typeface="Calibri" panose="020F0502020204030204" pitchFamily="34" charset="0"/>
              <a:ea typeface="SimSun" panose="02010600030101010101" pitchFamily="2" charset="-122"/>
              <a:cs typeface="Times New Roman" panose="02020603050405020304" pitchFamily="18" charset="0"/>
            </a:endParaRPr>
          </a:p>
          <a:p>
            <a:pPr>
              <a:lnSpc>
                <a:spcPct val="200000"/>
              </a:lnSpc>
            </a:pPr>
            <a:endParaRPr lang="en-NG" sz="1800" dirty="0">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
        <p:nvSpPr>
          <p:cNvPr id="4" name="Footer Placeholder 3">
            <a:extLst>
              <a:ext uri="{FF2B5EF4-FFF2-40B4-BE49-F238E27FC236}">
                <a16:creationId xmlns:a16="http://schemas.microsoft.com/office/drawing/2014/main" id="{68EB0D52-AB9D-E758-2E38-5D1DEC88CBA5}"/>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9E45FFC1-5082-F4F4-2555-98CC3FFDA7C3}"/>
              </a:ext>
            </a:extLst>
          </p:cNvPr>
          <p:cNvSpPr>
            <a:spLocks noGrp="1"/>
          </p:cNvSpPr>
          <p:nvPr>
            <p:ph type="sldNum" sz="quarter" idx="12"/>
          </p:nvPr>
        </p:nvSpPr>
        <p:spPr/>
        <p:txBody>
          <a:bodyPr/>
          <a:lstStyle/>
          <a:p>
            <a:fld id="{49C452FD-6609-4315-888B-109EB70DBAA5}" type="slidenum">
              <a:rPr lang="en-US" smtClean="0"/>
              <a:t>26</a:t>
            </a:fld>
            <a:endParaRPr lang="en-US" dirty="0"/>
          </a:p>
        </p:txBody>
      </p:sp>
      <p:sp>
        <p:nvSpPr>
          <p:cNvPr id="6" name="Date Placeholder 5">
            <a:extLst>
              <a:ext uri="{FF2B5EF4-FFF2-40B4-BE49-F238E27FC236}">
                <a16:creationId xmlns:a16="http://schemas.microsoft.com/office/drawing/2014/main" id="{FFF802E4-0197-CF57-87FC-B07B4A1BB550}"/>
              </a:ext>
            </a:extLst>
          </p:cNvPr>
          <p:cNvSpPr>
            <a:spLocks noGrp="1"/>
          </p:cNvSpPr>
          <p:nvPr>
            <p:ph type="dt" sz="half" idx="10"/>
          </p:nvPr>
        </p:nvSpPr>
        <p:spPr/>
        <p:txBody>
          <a:bodyPr/>
          <a:lstStyle/>
          <a:p>
            <a:fld id="{C9B31EF8-D844-4456-83C7-0980B4E4B428}" type="datetime8">
              <a:rPr lang="en-NG" smtClean="0"/>
              <a:t>09/04/2026 07:01</a:t>
            </a:fld>
            <a:endParaRPr lang="en-NG"/>
          </a:p>
        </p:txBody>
      </p:sp>
    </p:spTree>
    <p:extLst>
      <p:ext uri="{BB962C8B-B14F-4D97-AF65-F5344CB8AC3E}">
        <p14:creationId xmlns:p14="http://schemas.microsoft.com/office/powerpoint/2010/main" val="355269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596130-7F38-44EA-B9B9-26794F770F51}"/>
              </a:ext>
            </a:extLst>
          </p:cNvPr>
          <p:cNvSpPr>
            <a:spLocks noGrp="1"/>
          </p:cNvSpPr>
          <p:nvPr>
            <p:ph idx="1"/>
          </p:nvPr>
        </p:nvSpPr>
        <p:spPr>
          <a:xfrm>
            <a:off x="582930" y="764705"/>
            <a:ext cx="11167110" cy="5361459"/>
          </a:xfrm>
        </p:spPr>
        <p:txBody>
          <a:bodyPr>
            <a:normAutofit lnSpcReduction="10000"/>
          </a:bodyPr>
          <a:lstStyle/>
          <a:p>
            <a:pPr>
              <a:lnSpc>
                <a:spcPct val="200000"/>
              </a:lnSpc>
            </a:pPr>
            <a:r>
              <a:rPr lang="en-US" sz="40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the appointment and promotion of teachers at the university; </a:t>
            </a:r>
            <a:endParaRPr lang="en-GB" sz="4000" dirty="0">
              <a:solidFill>
                <a:srgbClr val="FF0000"/>
              </a:solidFill>
              <a:latin typeface="Calibri" panose="020F0502020204030204" pitchFamily="34" charset="0"/>
              <a:ea typeface="SimSun" panose="02010600030101010101" pitchFamily="2" charset="-122"/>
              <a:cs typeface="Times New Roman" panose="02020603050405020304" pitchFamily="18" charset="0"/>
            </a:endParaRPr>
          </a:p>
          <a:p>
            <a:pPr>
              <a:lnSpc>
                <a:spcPct val="200000"/>
              </a:lnSpc>
            </a:pPr>
            <a:r>
              <a:rPr lang="en-US" sz="3200" dirty="0">
                <a:latin typeface="Bookman Old Style" panose="02050604050505020204" pitchFamily="18" charset="0"/>
                <a:ea typeface="SimSun" panose="02010600030101010101" pitchFamily="2" charset="-122"/>
                <a:cs typeface="Times New Roman" panose="02020603050405020304" pitchFamily="18" charset="0"/>
              </a:rPr>
              <a:t>the organization and control of courses of study at the university and of the examinations held in conjunction with those courses; </a:t>
            </a:r>
          </a:p>
        </p:txBody>
      </p:sp>
      <p:sp>
        <p:nvSpPr>
          <p:cNvPr id="4" name="Footer Placeholder 3">
            <a:extLst>
              <a:ext uri="{FF2B5EF4-FFF2-40B4-BE49-F238E27FC236}">
                <a16:creationId xmlns:a16="http://schemas.microsoft.com/office/drawing/2014/main" id="{B3F262C5-C77B-F81C-9D03-27C61246AE6B}"/>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9C0412E2-F09E-BE17-8440-E70704CE4371}"/>
              </a:ext>
            </a:extLst>
          </p:cNvPr>
          <p:cNvSpPr>
            <a:spLocks noGrp="1"/>
          </p:cNvSpPr>
          <p:nvPr>
            <p:ph type="sldNum" sz="quarter" idx="12"/>
          </p:nvPr>
        </p:nvSpPr>
        <p:spPr/>
        <p:txBody>
          <a:bodyPr/>
          <a:lstStyle/>
          <a:p>
            <a:fld id="{49C452FD-6609-4315-888B-109EB70DBAA5}" type="slidenum">
              <a:rPr lang="en-US" smtClean="0"/>
              <a:t>27</a:t>
            </a:fld>
            <a:endParaRPr lang="en-US" dirty="0"/>
          </a:p>
        </p:txBody>
      </p:sp>
      <p:sp>
        <p:nvSpPr>
          <p:cNvPr id="2" name="Date Placeholder 1">
            <a:extLst>
              <a:ext uri="{FF2B5EF4-FFF2-40B4-BE49-F238E27FC236}">
                <a16:creationId xmlns:a16="http://schemas.microsoft.com/office/drawing/2014/main" id="{28D63ECE-BDEC-049C-18F8-EC9C7EA50A9C}"/>
              </a:ext>
            </a:extLst>
          </p:cNvPr>
          <p:cNvSpPr>
            <a:spLocks noGrp="1"/>
          </p:cNvSpPr>
          <p:nvPr>
            <p:ph type="dt" sz="half" idx="10"/>
          </p:nvPr>
        </p:nvSpPr>
        <p:spPr/>
        <p:txBody>
          <a:bodyPr/>
          <a:lstStyle/>
          <a:p>
            <a:fld id="{463AACC9-71A0-48B0-BCBA-CDE0B1DB025B}" type="datetime8">
              <a:rPr lang="en-NG" smtClean="0"/>
              <a:t>09/04/2026 07:01</a:t>
            </a:fld>
            <a:endParaRPr lang="en-NG"/>
          </a:p>
        </p:txBody>
      </p:sp>
    </p:spTree>
    <p:extLst>
      <p:ext uri="{BB962C8B-B14F-4D97-AF65-F5344CB8AC3E}">
        <p14:creationId xmlns:p14="http://schemas.microsoft.com/office/powerpoint/2010/main" val="38724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E39C14-DA38-38DA-85A4-30224C3D2E76}"/>
              </a:ext>
            </a:extLst>
          </p:cNvPr>
          <p:cNvSpPr>
            <a:spLocks noGrp="1"/>
          </p:cNvSpPr>
          <p:nvPr>
            <p:ph idx="1"/>
          </p:nvPr>
        </p:nvSpPr>
        <p:spPr>
          <a:xfrm>
            <a:off x="838200" y="604255"/>
            <a:ext cx="10831830" cy="5649491"/>
          </a:xfrm>
        </p:spPr>
        <p:txBody>
          <a:bodyPr>
            <a:normAutofit/>
          </a:bodyPr>
          <a:lstStyle/>
          <a:p>
            <a:pPr>
              <a:lnSpc>
                <a:spcPct val="150000"/>
              </a:lnSpc>
            </a:pPr>
            <a:r>
              <a:rPr lang="en-US" sz="3200" dirty="0">
                <a:latin typeface="Bookman Old Style" panose="02050604050505020204" pitchFamily="18" charset="0"/>
                <a:ea typeface="SimSun" panose="02010600030101010101" pitchFamily="2" charset="-122"/>
                <a:cs typeface="Times New Roman" panose="02020603050405020304" pitchFamily="18" charset="0"/>
              </a:rPr>
              <a:t>the </a:t>
            </a:r>
            <a:r>
              <a:rPr lang="en-US" sz="32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award of degrees</a:t>
            </a:r>
            <a:r>
              <a:rPr lang="en-US" sz="3200" dirty="0">
                <a:latin typeface="Bookman Old Style" panose="02050604050505020204" pitchFamily="18" charset="0"/>
                <a:ea typeface="SimSun" panose="02010600030101010101" pitchFamily="2" charset="-122"/>
                <a:cs typeface="Times New Roman" panose="02020603050405020304" pitchFamily="18" charset="0"/>
              </a:rPr>
              <a:t>, and such other qualifications as may be prescribed, in connection with examinations held as aforesaid; </a:t>
            </a:r>
            <a:endParaRPr lang="en-NG" sz="32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50000"/>
              </a:lnSpc>
              <a:spcAft>
                <a:spcPts val="1000"/>
              </a:spcAft>
            </a:pPr>
            <a:r>
              <a:rPr lang="en-US" sz="3200" dirty="0">
                <a:latin typeface="Bookman Old Style" panose="02050604050505020204" pitchFamily="18" charset="0"/>
                <a:ea typeface="SimSun" panose="02010600030101010101" pitchFamily="2" charset="-122"/>
                <a:cs typeface="Times New Roman" panose="02020603050405020304" pitchFamily="18" charset="0"/>
              </a:rPr>
              <a:t>the making of recommendations to the council with respect to the </a:t>
            </a:r>
            <a:r>
              <a:rPr lang="en-US" sz="32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award to any person of an honorary fellowship or honorary degree or the title of professor emeritus</a:t>
            </a:r>
            <a:r>
              <a:rPr lang="en-US" sz="3200" dirty="0">
                <a:latin typeface="Bookman Old Style" panose="02050604050505020204" pitchFamily="18" charset="0"/>
                <a:ea typeface="SimSun" panose="02010600030101010101" pitchFamily="2" charset="-122"/>
                <a:cs typeface="Times New Roman" panose="02020603050405020304" pitchFamily="18" charset="0"/>
              </a:rPr>
              <a:t>; </a:t>
            </a:r>
            <a:endParaRPr lang="en-NG" sz="3200" dirty="0">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
        <p:nvSpPr>
          <p:cNvPr id="4" name="Footer Placeholder 3">
            <a:extLst>
              <a:ext uri="{FF2B5EF4-FFF2-40B4-BE49-F238E27FC236}">
                <a16:creationId xmlns:a16="http://schemas.microsoft.com/office/drawing/2014/main" id="{EF7640D3-FA9D-B3C8-4138-53083ABDFA12}"/>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761CD145-D493-4A37-6E5A-6EE7C8E22694}"/>
              </a:ext>
            </a:extLst>
          </p:cNvPr>
          <p:cNvSpPr>
            <a:spLocks noGrp="1"/>
          </p:cNvSpPr>
          <p:nvPr>
            <p:ph type="sldNum" sz="quarter" idx="12"/>
          </p:nvPr>
        </p:nvSpPr>
        <p:spPr/>
        <p:txBody>
          <a:bodyPr/>
          <a:lstStyle/>
          <a:p>
            <a:fld id="{49C452FD-6609-4315-888B-109EB70DBAA5}" type="slidenum">
              <a:rPr lang="en-US" smtClean="0"/>
              <a:t>28</a:t>
            </a:fld>
            <a:endParaRPr lang="en-US" dirty="0"/>
          </a:p>
        </p:txBody>
      </p:sp>
      <p:sp>
        <p:nvSpPr>
          <p:cNvPr id="2" name="Date Placeholder 1">
            <a:extLst>
              <a:ext uri="{FF2B5EF4-FFF2-40B4-BE49-F238E27FC236}">
                <a16:creationId xmlns:a16="http://schemas.microsoft.com/office/drawing/2014/main" id="{CE00C90B-765C-8FE8-C3CE-EBC13A6764E1}"/>
              </a:ext>
            </a:extLst>
          </p:cNvPr>
          <p:cNvSpPr>
            <a:spLocks noGrp="1"/>
          </p:cNvSpPr>
          <p:nvPr>
            <p:ph type="dt" sz="half" idx="10"/>
          </p:nvPr>
        </p:nvSpPr>
        <p:spPr/>
        <p:txBody>
          <a:bodyPr/>
          <a:lstStyle/>
          <a:p>
            <a:fld id="{33682FEE-AD23-4A13-A3F5-64AB74FE29F0}" type="datetime8">
              <a:rPr lang="en-NG" smtClean="0"/>
              <a:t>09/04/2026 07:01</a:t>
            </a:fld>
            <a:endParaRPr lang="en-NG"/>
          </a:p>
        </p:txBody>
      </p:sp>
    </p:spTree>
    <p:extLst>
      <p:ext uri="{BB962C8B-B14F-4D97-AF65-F5344CB8AC3E}">
        <p14:creationId xmlns:p14="http://schemas.microsoft.com/office/powerpoint/2010/main" val="341133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C6BE0-A314-FBE7-7BD6-4F2CC8DCDB9F}"/>
              </a:ext>
            </a:extLst>
          </p:cNvPr>
          <p:cNvSpPr>
            <a:spLocks noGrp="1"/>
          </p:cNvSpPr>
          <p:nvPr>
            <p:ph idx="1"/>
          </p:nvPr>
        </p:nvSpPr>
        <p:spPr>
          <a:xfrm>
            <a:off x="560070" y="620688"/>
            <a:ext cx="11201400" cy="5544616"/>
          </a:xfrm>
        </p:spPr>
        <p:txBody>
          <a:bodyPr>
            <a:normAutofit/>
          </a:bodyPr>
          <a:lstStyle/>
          <a:p>
            <a:pPr algn="just">
              <a:lnSpc>
                <a:spcPct val="115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the selection of persons for </a:t>
            </a:r>
            <a:r>
              <a:rPr lang="en-US" sz="24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admission as students </a:t>
            </a:r>
            <a:r>
              <a:rPr lang="en-US" sz="2400" dirty="0">
                <a:latin typeface="Bookman Old Style" panose="02050604050505020204" pitchFamily="18" charset="0"/>
                <a:ea typeface="SimSun" panose="02010600030101010101" pitchFamily="2" charset="-122"/>
                <a:cs typeface="Times New Roman" panose="02020603050405020304" pitchFamily="18" charset="0"/>
              </a:rPr>
              <a:t>at the university; </a:t>
            </a:r>
            <a:endParaRPr lang="en-GB" sz="24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the establishment, organization and control of halls of residence and similar institutions at the university;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pPr algn="just">
              <a:lnSpc>
                <a:spcPct val="115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the supervision of the </a:t>
            </a:r>
            <a:r>
              <a:rPr lang="en-US" sz="2400" dirty="0">
                <a:solidFill>
                  <a:srgbClr val="FF0000"/>
                </a:solidFill>
                <a:latin typeface="Bookman Old Style" panose="02050604050505020204" pitchFamily="18" charset="0"/>
                <a:ea typeface="SimSun" panose="02010600030101010101" pitchFamily="2" charset="-122"/>
                <a:cs typeface="Times New Roman" panose="02020603050405020304" pitchFamily="18" charset="0"/>
              </a:rPr>
              <a:t>welfare of students </a:t>
            </a:r>
            <a:r>
              <a:rPr lang="en-US" sz="2400" dirty="0">
                <a:latin typeface="Bookman Old Style" panose="02050604050505020204" pitchFamily="18" charset="0"/>
                <a:ea typeface="SimSun" panose="02010600030101010101" pitchFamily="2" charset="-122"/>
                <a:cs typeface="Times New Roman" panose="02020603050405020304" pitchFamily="18" charset="0"/>
              </a:rPr>
              <a:t>at the university and the regulation of their conduct; </a:t>
            </a:r>
          </a:p>
          <a:p>
            <a:pPr marL="514350" indent="-285750" algn="just">
              <a:lnSpc>
                <a:spcPct val="115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the grant of fellowships, scholarships, prize and similar awards, in so far as the awards are within the control of the university; and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pPr marL="685800" algn="just">
              <a:lnSpc>
                <a:spcPct val="115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ii. determining what descriptions of dress shall be academic dress for the purposes of the university, and regulating the use of academic dress.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
        <p:nvSpPr>
          <p:cNvPr id="4" name="Footer Placeholder 3">
            <a:extLst>
              <a:ext uri="{FF2B5EF4-FFF2-40B4-BE49-F238E27FC236}">
                <a16:creationId xmlns:a16="http://schemas.microsoft.com/office/drawing/2014/main" id="{389AC813-68C5-7E55-DE31-B59ABF1C7060}"/>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F46D6316-C8D7-D07A-E389-0760E638DE0A}"/>
              </a:ext>
            </a:extLst>
          </p:cNvPr>
          <p:cNvSpPr>
            <a:spLocks noGrp="1"/>
          </p:cNvSpPr>
          <p:nvPr>
            <p:ph type="sldNum" sz="quarter" idx="12"/>
          </p:nvPr>
        </p:nvSpPr>
        <p:spPr/>
        <p:txBody>
          <a:bodyPr/>
          <a:lstStyle/>
          <a:p>
            <a:fld id="{49C452FD-6609-4315-888B-109EB70DBAA5}" type="slidenum">
              <a:rPr lang="en-US" smtClean="0"/>
              <a:t>29</a:t>
            </a:fld>
            <a:endParaRPr lang="en-US" dirty="0"/>
          </a:p>
        </p:txBody>
      </p:sp>
      <p:sp>
        <p:nvSpPr>
          <p:cNvPr id="2" name="Date Placeholder 1">
            <a:extLst>
              <a:ext uri="{FF2B5EF4-FFF2-40B4-BE49-F238E27FC236}">
                <a16:creationId xmlns:a16="http://schemas.microsoft.com/office/drawing/2014/main" id="{421B4EF9-7DDF-6152-B54F-12A6B0FF6243}"/>
              </a:ext>
            </a:extLst>
          </p:cNvPr>
          <p:cNvSpPr>
            <a:spLocks noGrp="1"/>
          </p:cNvSpPr>
          <p:nvPr>
            <p:ph type="dt" sz="half" idx="10"/>
          </p:nvPr>
        </p:nvSpPr>
        <p:spPr/>
        <p:txBody>
          <a:bodyPr/>
          <a:lstStyle/>
          <a:p>
            <a:fld id="{2610F46F-C940-4816-832C-59DE6E4DB1EC}" type="datetime8">
              <a:rPr lang="en-NG" smtClean="0"/>
              <a:t>09/04/2026 07:01</a:t>
            </a:fld>
            <a:endParaRPr lang="en-NG"/>
          </a:p>
        </p:txBody>
      </p:sp>
    </p:spTree>
    <p:extLst>
      <p:ext uri="{BB962C8B-B14F-4D97-AF65-F5344CB8AC3E}">
        <p14:creationId xmlns:p14="http://schemas.microsoft.com/office/powerpoint/2010/main" val="254797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63E3-F18D-F593-EABA-68300C7194AD}"/>
              </a:ext>
            </a:extLst>
          </p:cNvPr>
          <p:cNvSpPr>
            <a:spLocks noGrp="1"/>
          </p:cNvSpPr>
          <p:nvPr>
            <p:ph type="title"/>
          </p:nvPr>
        </p:nvSpPr>
        <p:spPr/>
        <p:txBody>
          <a:bodyPr/>
          <a:lstStyle/>
          <a:p>
            <a:r>
              <a:rPr lang="en-GB" dirty="0"/>
              <a:t>Greetings from the University of Ibadan</a:t>
            </a:r>
            <a:endParaRPr lang="en-NG" dirty="0"/>
          </a:p>
        </p:txBody>
      </p:sp>
      <p:sp>
        <p:nvSpPr>
          <p:cNvPr id="4" name="Date Placeholder 3">
            <a:extLst>
              <a:ext uri="{FF2B5EF4-FFF2-40B4-BE49-F238E27FC236}">
                <a16:creationId xmlns:a16="http://schemas.microsoft.com/office/drawing/2014/main" id="{1852FA70-208D-D393-BB71-A9FB61E4067B}"/>
              </a:ext>
            </a:extLst>
          </p:cNvPr>
          <p:cNvSpPr>
            <a:spLocks noGrp="1"/>
          </p:cNvSpPr>
          <p:nvPr>
            <p:ph type="dt" sz="half" idx="10"/>
          </p:nvPr>
        </p:nvSpPr>
        <p:spPr/>
        <p:txBody>
          <a:bodyPr/>
          <a:lstStyle/>
          <a:p>
            <a:fld id="{070FABCB-69B8-4613-B82C-744CD63C067A}" type="datetime8">
              <a:rPr lang="en-NG" smtClean="0"/>
              <a:t>09/04/2026 07:01</a:t>
            </a:fld>
            <a:endParaRPr lang="en-NG"/>
          </a:p>
        </p:txBody>
      </p:sp>
      <p:sp>
        <p:nvSpPr>
          <p:cNvPr id="5" name="Footer Placeholder 4">
            <a:extLst>
              <a:ext uri="{FF2B5EF4-FFF2-40B4-BE49-F238E27FC236}">
                <a16:creationId xmlns:a16="http://schemas.microsoft.com/office/drawing/2014/main" id="{63D5BCE4-AC84-0ED4-B4A6-D945FE41E844}"/>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88949A58-9FF5-AD73-666D-DB2044044B37}"/>
              </a:ext>
            </a:extLst>
          </p:cNvPr>
          <p:cNvSpPr>
            <a:spLocks noGrp="1"/>
          </p:cNvSpPr>
          <p:nvPr>
            <p:ph type="sldNum" sz="quarter" idx="12"/>
          </p:nvPr>
        </p:nvSpPr>
        <p:spPr/>
        <p:txBody>
          <a:bodyPr/>
          <a:lstStyle/>
          <a:p>
            <a:fld id="{2CAC1822-DD08-445B-A8A8-EAC874D95E43}" type="slidenum">
              <a:rPr lang="en-NG" smtClean="0"/>
              <a:t>3</a:t>
            </a:fld>
            <a:endParaRPr lang="en-NG"/>
          </a:p>
        </p:txBody>
      </p:sp>
      <p:pic>
        <p:nvPicPr>
          <p:cNvPr id="8" name="Picture 7">
            <a:extLst>
              <a:ext uri="{FF2B5EF4-FFF2-40B4-BE49-F238E27FC236}">
                <a16:creationId xmlns:a16="http://schemas.microsoft.com/office/drawing/2014/main" id="{8EEFD608-42C8-329E-F499-A3B74D0A8239}"/>
              </a:ext>
            </a:extLst>
          </p:cNvPr>
          <p:cNvPicPr>
            <a:picLocks noChangeAspect="1"/>
          </p:cNvPicPr>
          <p:nvPr/>
        </p:nvPicPr>
        <p:blipFill>
          <a:blip r:embed="rId2"/>
          <a:stretch>
            <a:fillRect/>
          </a:stretch>
        </p:blipFill>
        <p:spPr>
          <a:xfrm>
            <a:off x="1342886" y="1434847"/>
            <a:ext cx="5391427" cy="4921503"/>
          </a:xfrm>
          <a:prstGeom prst="rect">
            <a:avLst/>
          </a:prstGeom>
        </p:spPr>
      </p:pic>
      <p:pic>
        <p:nvPicPr>
          <p:cNvPr id="9" name="Picture 8">
            <a:extLst>
              <a:ext uri="{FF2B5EF4-FFF2-40B4-BE49-F238E27FC236}">
                <a16:creationId xmlns:a16="http://schemas.microsoft.com/office/drawing/2014/main" id="{B4A60181-B1E2-C658-830E-E2CA9C9654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729536"/>
            <a:ext cx="2522220" cy="3017520"/>
          </a:xfrm>
          <a:prstGeom prst="rect">
            <a:avLst/>
          </a:prstGeom>
          <a:noFill/>
          <a:ln>
            <a:noFill/>
          </a:ln>
        </p:spPr>
      </p:pic>
    </p:spTree>
    <p:extLst>
      <p:ext uri="{BB962C8B-B14F-4D97-AF65-F5344CB8AC3E}">
        <p14:creationId xmlns:p14="http://schemas.microsoft.com/office/powerpoint/2010/main" val="844354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FA5C9E-42E5-063E-F567-6A6FE84B48CF}"/>
              </a:ext>
            </a:extLst>
          </p:cNvPr>
          <p:cNvSpPr>
            <a:spLocks noGrp="1"/>
          </p:cNvSpPr>
          <p:nvPr>
            <p:ph idx="1"/>
          </p:nvPr>
        </p:nvSpPr>
        <p:spPr>
          <a:xfrm>
            <a:off x="582930" y="604255"/>
            <a:ext cx="11338560" cy="5649491"/>
          </a:xfrm>
        </p:spPr>
        <p:txBody>
          <a:bodyPr>
            <a:normAutofit fontScale="92500" lnSpcReduction="20000"/>
          </a:bodyPr>
          <a:lstStyle/>
          <a:p>
            <a:pPr marL="457200" indent="-457200" algn="just">
              <a:lnSpc>
                <a:spcPct val="150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(3) 	The Senate may make regulations for the purpose of exercising any function conferred on it either by the foregoing provisions of this section or otherwise.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pPr marL="457200" indent="-457200" algn="just">
              <a:lnSpc>
                <a:spcPct val="150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  (4) Regulations shall provide that at least one of the persons appointed as the examiners at each examination held in conjunction with any course of study at the university is not a teacher at the university but is a teacher of the branch of learning to which the course relates at some other university of high repute,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pPr marL="457200" indent="-457200" algn="just">
              <a:lnSpc>
                <a:spcPct val="150000"/>
              </a:lnSpc>
              <a:spcAft>
                <a:spcPts val="1000"/>
              </a:spcAft>
            </a:pPr>
            <a:r>
              <a:rPr lang="en-US" sz="2400" dirty="0">
                <a:latin typeface="Bookman Old Style" panose="02050604050505020204" pitchFamily="18" charset="0"/>
                <a:ea typeface="SimSun" panose="02010600030101010101" pitchFamily="2" charset="-122"/>
                <a:cs typeface="Times New Roman" panose="02020603050405020304" pitchFamily="18" charset="0"/>
              </a:rPr>
              <a:t>  (5) Any department established for the university and designed by regulations as a Faculty of the university shall be organized in accordance with the provisions of the Third Schedule to this Act. </a:t>
            </a:r>
            <a:endParaRPr lang="en-NG" sz="2400" dirty="0">
              <a:latin typeface="Calibri" panose="020F0502020204030204" pitchFamily="34" charset="0"/>
              <a:ea typeface="SimSun" panose="02010600030101010101" pitchFamily="2" charset="-122"/>
              <a:cs typeface="Times New Roman" panose="02020603050405020304" pitchFamily="18" charset="0"/>
            </a:endParaRPr>
          </a:p>
          <a:p>
            <a:endParaRPr lang="en-NG" dirty="0"/>
          </a:p>
        </p:txBody>
      </p:sp>
      <p:sp>
        <p:nvSpPr>
          <p:cNvPr id="4" name="Footer Placeholder 3">
            <a:extLst>
              <a:ext uri="{FF2B5EF4-FFF2-40B4-BE49-F238E27FC236}">
                <a16:creationId xmlns:a16="http://schemas.microsoft.com/office/drawing/2014/main" id="{3A7DF130-F81C-EEA8-442B-F54FEF283C9B}"/>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71A3330F-2385-518E-95B6-49947234A0F2}"/>
              </a:ext>
            </a:extLst>
          </p:cNvPr>
          <p:cNvSpPr>
            <a:spLocks noGrp="1"/>
          </p:cNvSpPr>
          <p:nvPr>
            <p:ph type="sldNum" sz="quarter" idx="12"/>
          </p:nvPr>
        </p:nvSpPr>
        <p:spPr/>
        <p:txBody>
          <a:bodyPr/>
          <a:lstStyle/>
          <a:p>
            <a:fld id="{49C452FD-6609-4315-888B-109EB70DBAA5}" type="slidenum">
              <a:rPr lang="en-US" smtClean="0"/>
              <a:t>30</a:t>
            </a:fld>
            <a:endParaRPr lang="en-US" dirty="0"/>
          </a:p>
        </p:txBody>
      </p:sp>
      <p:sp>
        <p:nvSpPr>
          <p:cNvPr id="2" name="Date Placeholder 1">
            <a:extLst>
              <a:ext uri="{FF2B5EF4-FFF2-40B4-BE49-F238E27FC236}">
                <a16:creationId xmlns:a16="http://schemas.microsoft.com/office/drawing/2014/main" id="{3BC0B823-F96F-5922-8C1F-4F31FD0B6DC3}"/>
              </a:ext>
            </a:extLst>
          </p:cNvPr>
          <p:cNvSpPr>
            <a:spLocks noGrp="1"/>
          </p:cNvSpPr>
          <p:nvPr>
            <p:ph type="dt" sz="half" idx="10"/>
          </p:nvPr>
        </p:nvSpPr>
        <p:spPr/>
        <p:txBody>
          <a:bodyPr/>
          <a:lstStyle/>
          <a:p>
            <a:fld id="{263AA6DF-502D-4CFB-8530-75EA4CBA8A18}" type="datetime8">
              <a:rPr lang="en-NG" smtClean="0"/>
              <a:t>09/04/2026 07:01</a:t>
            </a:fld>
            <a:endParaRPr lang="en-NG"/>
          </a:p>
        </p:txBody>
      </p:sp>
    </p:spTree>
    <p:extLst>
      <p:ext uri="{BB962C8B-B14F-4D97-AF65-F5344CB8AC3E}">
        <p14:creationId xmlns:p14="http://schemas.microsoft.com/office/powerpoint/2010/main" val="2558263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6AEA7-9D5E-4755-95CB-9E22E9F33637}"/>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3" name="TextBox 2">
            <a:extLst>
              <a:ext uri="{FF2B5EF4-FFF2-40B4-BE49-F238E27FC236}">
                <a16:creationId xmlns:a16="http://schemas.microsoft.com/office/drawing/2014/main" id="{453D5B4A-1AEA-4F5E-9CF7-84EA666E2079}"/>
              </a:ext>
            </a:extLst>
          </p:cNvPr>
          <p:cNvSpPr txBox="1"/>
          <p:nvPr/>
        </p:nvSpPr>
        <p:spPr>
          <a:xfrm>
            <a:off x="3549167" y="588347"/>
            <a:ext cx="5299575" cy="1763944"/>
          </a:xfrm>
          <a:prstGeom prst="rect">
            <a:avLst/>
          </a:prstGeom>
          <a:noFill/>
          <a:ln w="28575">
            <a:solidFill>
              <a:schemeClr val="tx1"/>
            </a:solidFill>
          </a:ln>
        </p:spPr>
        <p:txBody>
          <a:bodyPr wrap="square" rtlCol="0">
            <a:spAutoFit/>
          </a:bodyPr>
          <a:lstStyle/>
          <a:p>
            <a:pPr algn="just">
              <a:lnSpc>
                <a:spcPct val="150000"/>
              </a:lnSpc>
            </a:pPr>
            <a:r>
              <a:rPr lang="en-US" sz="2500" b="1" dirty="0">
                <a:solidFill>
                  <a:srgbClr val="FF0000"/>
                </a:solidFill>
              </a:rPr>
              <a:t>Between 50% and 64% of the total membership of the Council double as members of the University Senate.</a:t>
            </a:r>
            <a:endParaRPr lang="en-GB" sz="2500" b="1" dirty="0">
              <a:solidFill>
                <a:srgbClr val="FF0000"/>
              </a:solidFill>
            </a:endParaRPr>
          </a:p>
        </p:txBody>
      </p:sp>
      <p:sp>
        <p:nvSpPr>
          <p:cNvPr id="5" name="TextBox 4">
            <a:extLst>
              <a:ext uri="{FF2B5EF4-FFF2-40B4-BE49-F238E27FC236}">
                <a16:creationId xmlns:a16="http://schemas.microsoft.com/office/drawing/2014/main" id="{3987F4C0-129F-4DA7-9A54-D8A1FAC13BE7}"/>
              </a:ext>
            </a:extLst>
          </p:cNvPr>
          <p:cNvSpPr txBox="1"/>
          <p:nvPr/>
        </p:nvSpPr>
        <p:spPr>
          <a:xfrm>
            <a:off x="563880" y="3020367"/>
            <a:ext cx="11064240" cy="2970685"/>
          </a:xfrm>
          <a:prstGeom prst="rect">
            <a:avLst/>
          </a:prstGeom>
          <a:noFill/>
        </p:spPr>
        <p:txBody>
          <a:bodyPr wrap="square" rtlCol="0">
            <a:spAutoFit/>
          </a:bodyPr>
          <a:lstStyle/>
          <a:p>
            <a:pPr>
              <a:lnSpc>
                <a:spcPct val="150000"/>
              </a:lnSpc>
            </a:pPr>
            <a:r>
              <a:rPr lang="en-US" sz="3200" b="1" dirty="0"/>
              <a:t>Quality of work and commitment to excellence by university senates largely determine the visibility, respect, acceptance and relevance that universities receive including ranking among their peers.</a:t>
            </a:r>
            <a:endParaRPr lang="en-GB" sz="3200" b="1" dirty="0"/>
          </a:p>
        </p:txBody>
      </p:sp>
      <p:sp>
        <p:nvSpPr>
          <p:cNvPr id="4" name="Footer Placeholder 3">
            <a:extLst>
              <a:ext uri="{FF2B5EF4-FFF2-40B4-BE49-F238E27FC236}">
                <a16:creationId xmlns:a16="http://schemas.microsoft.com/office/drawing/2014/main" id="{954160C5-6228-67AB-AA45-FF794F0BE6A3}"/>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6" name="Date Placeholder 5">
            <a:extLst>
              <a:ext uri="{FF2B5EF4-FFF2-40B4-BE49-F238E27FC236}">
                <a16:creationId xmlns:a16="http://schemas.microsoft.com/office/drawing/2014/main" id="{DDF2591B-F34E-A49A-1774-1D104A38FBC5}"/>
              </a:ext>
            </a:extLst>
          </p:cNvPr>
          <p:cNvSpPr>
            <a:spLocks noGrp="1"/>
          </p:cNvSpPr>
          <p:nvPr>
            <p:ph type="dt" sz="half" idx="10"/>
          </p:nvPr>
        </p:nvSpPr>
        <p:spPr/>
        <p:txBody>
          <a:bodyPr/>
          <a:lstStyle/>
          <a:p>
            <a:fld id="{A73108FA-F7E8-43CD-B8E4-E4FC5B242404}" type="datetime8">
              <a:rPr lang="en-NG" smtClean="0"/>
              <a:t>09/04/2026 07:01</a:t>
            </a:fld>
            <a:endParaRPr lang="en-NG"/>
          </a:p>
        </p:txBody>
      </p:sp>
    </p:spTree>
    <p:extLst>
      <p:ext uri="{BB962C8B-B14F-4D97-AF65-F5344CB8AC3E}">
        <p14:creationId xmlns:p14="http://schemas.microsoft.com/office/powerpoint/2010/main" val="178780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B54000-2AF8-4D1B-AF76-01456E785120}"/>
              </a:ext>
            </a:extLst>
          </p:cNvPr>
          <p:cNvSpPr>
            <a:spLocks noGrp="1"/>
          </p:cNvSpPr>
          <p:nvPr>
            <p:ph type="sldNum" sz="quarter" idx="12"/>
          </p:nvPr>
        </p:nvSpPr>
        <p:spPr/>
        <p:txBody>
          <a:bodyPr/>
          <a:lstStyle/>
          <a:p>
            <a:fld id="{6D22F896-40B5-4ADD-8801-0D06FADFA095}" type="slidenum">
              <a:rPr lang="en-US" smtClean="0"/>
              <a:t>32</a:t>
            </a:fld>
            <a:endParaRPr lang="en-US" dirty="0"/>
          </a:p>
        </p:txBody>
      </p:sp>
      <p:sp>
        <p:nvSpPr>
          <p:cNvPr id="3" name="TextBox 2">
            <a:extLst>
              <a:ext uri="{FF2B5EF4-FFF2-40B4-BE49-F238E27FC236}">
                <a16:creationId xmlns:a16="http://schemas.microsoft.com/office/drawing/2014/main" id="{1F1720A9-C9C1-4A7D-857A-B372DD556FC4}"/>
              </a:ext>
            </a:extLst>
          </p:cNvPr>
          <p:cNvSpPr txBox="1"/>
          <p:nvPr/>
        </p:nvSpPr>
        <p:spPr>
          <a:xfrm>
            <a:off x="2215058" y="1700809"/>
            <a:ext cx="6928943" cy="4053417"/>
          </a:xfrm>
          <a:prstGeom prst="rect">
            <a:avLst/>
          </a:prstGeom>
          <a:noFill/>
        </p:spPr>
        <p:txBody>
          <a:bodyPr wrap="square" rtlCol="0">
            <a:spAutoFit/>
          </a:bodyPr>
          <a:lstStyle/>
          <a:p>
            <a:pPr>
              <a:lnSpc>
                <a:spcPct val="200000"/>
              </a:lnSpc>
            </a:pPr>
            <a:r>
              <a:rPr lang="en-US" sz="4500" b="1" dirty="0"/>
              <a:t>Universities place strong emphasis on operations of their Senates.</a:t>
            </a:r>
            <a:endParaRPr lang="en-GB" sz="4500" b="1" dirty="0"/>
          </a:p>
        </p:txBody>
      </p:sp>
      <p:sp>
        <p:nvSpPr>
          <p:cNvPr id="4" name="Footer Placeholder 3">
            <a:extLst>
              <a:ext uri="{FF2B5EF4-FFF2-40B4-BE49-F238E27FC236}">
                <a16:creationId xmlns:a16="http://schemas.microsoft.com/office/drawing/2014/main" id="{C1EAA422-22CE-1D0A-2684-72DD292B06DF}"/>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Date Placeholder 4">
            <a:extLst>
              <a:ext uri="{FF2B5EF4-FFF2-40B4-BE49-F238E27FC236}">
                <a16:creationId xmlns:a16="http://schemas.microsoft.com/office/drawing/2014/main" id="{385078EC-3628-1F78-21DC-704B470D7DBA}"/>
              </a:ext>
            </a:extLst>
          </p:cNvPr>
          <p:cNvSpPr>
            <a:spLocks noGrp="1"/>
          </p:cNvSpPr>
          <p:nvPr>
            <p:ph type="dt" sz="half" idx="10"/>
          </p:nvPr>
        </p:nvSpPr>
        <p:spPr/>
        <p:txBody>
          <a:bodyPr/>
          <a:lstStyle/>
          <a:p>
            <a:fld id="{49B4ABA5-BDDF-4648-B5EB-CB7430F59487}" type="datetime8">
              <a:rPr lang="en-NG" smtClean="0"/>
              <a:t>09/04/2026 07:01</a:t>
            </a:fld>
            <a:endParaRPr lang="en-NG"/>
          </a:p>
        </p:txBody>
      </p:sp>
    </p:spTree>
    <p:extLst>
      <p:ext uri="{BB962C8B-B14F-4D97-AF65-F5344CB8AC3E}">
        <p14:creationId xmlns:p14="http://schemas.microsoft.com/office/powerpoint/2010/main" val="1116174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EC97C-802F-132D-E57A-2496723DDBF2}"/>
              </a:ext>
            </a:extLst>
          </p:cNvPr>
          <p:cNvSpPr>
            <a:spLocks noGrp="1"/>
          </p:cNvSpPr>
          <p:nvPr>
            <p:ph type="title"/>
          </p:nvPr>
        </p:nvSpPr>
        <p:spPr/>
        <p:txBody>
          <a:bodyPr>
            <a:normAutofit/>
          </a:bodyPr>
          <a:lstStyle/>
          <a:p>
            <a:r>
              <a:rPr lang="en-GB" sz="4000" b="1" kern="0" cap="all"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What are Academics employed to do?</a:t>
            </a:r>
            <a:endParaRPr lang="en-NG" sz="4000" dirty="0"/>
          </a:p>
        </p:txBody>
      </p:sp>
      <p:sp>
        <p:nvSpPr>
          <p:cNvPr id="3" name="Content Placeholder 2">
            <a:extLst>
              <a:ext uri="{FF2B5EF4-FFF2-40B4-BE49-F238E27FC236}">
                <a16:creationId xmlns:a16="http://schemas.microsoft.com/office/drawing/2014/main" id="{A514BA45-202E-0ADB-8CCD-2B479649C86C}"/>
              </a:ext>
            </a:extLst>
          </p:cNvPr>
          <p:cNvSpPr>
            <a:spLocks noGrp="1"/>
          </p:cNvSpPr>
          <p:nvPr>
            <p:ph idx="1"/>
          </p:nvPr>
        </p:nvSpPr>
        <p:spPr/>
        <p:txBody>
          <a:bodyPr>
            <a:noAutofit/>
          </a:bodyPr>
          <a:lstStyle/>
          <a:p>
            <a:pPr marL="0" indent="0">
              <a:lnSpc>
                <a:spcPct val="107000"/>
              </a:lnSpc>
              <a:spcAft>
                <a:spcPts val="800"/>
              </a:spcAft>
              <a:buNone/>
            </a:pPr>
            <a:r>
              <a:rPr lang="en-GB"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4000" kern="0" dirty="0" err="1">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NG"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Teaching and Learning</a:t>
            </a:r>
            <a:r>
              <a:rPr lang="en-NG"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 to produce skilled graduates;</a:t>
            </a:r>
            <a:endParaRPr lang="en-NG"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NG"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Research</a:t>
            </a:r>
            <a:r>
              <a:rPr lang="en-NG"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 to expand the frontiers of knowledge;</a:t>
            </a:r>
            <a:endParaRPr lang="en-NG"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en-NG"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NG" sz="4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Community Service </a:t>
            </a:r>
            <a:r>
              <a:rPr lang="en-NG" sz="4000" kern="0" dirty="0">
                <a:solidFill>
                  <a:srgbClr val="1D2228"/>
                </a:solidFill>
                <a:effectLst/>
                <a:latin typeface="Times New Roman" panose="02020603050405020304" pitchFamily="18" charset="0"/>
                <a:ea typeface="Times New Roman" panose="02020603050405020304" pitchFamily="18" charset="0"/>
                <a:cs typeface="Times New Roman" panose="02020603050405020304" pitchFamily="18" charset="0"/>
              </a:rPr>
              <a:t>— to apply expertise to societal needs.</a:t>
            </a:r>
            <a:endParaRPr lang="en-NG"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B51E6CA-0D0F-8DC6-3D7E-AF192230EB3F}"/>
              </a:ext>
            </a:extLst>
          </p:cNvPr>
          <p:cNvSpPr>
            <a:spLocks noGrp="1"/>
          </p:cNvSpPr>
          <p:nvPr>
            <p:ph type="dt" sz="half" idx="10"/>
          </p:nvPr>
        </p:nvSpPr>
        <p:spPr/>
        <p:txBody>
          <a:bodyPr/>
          <a:lstStyle/>
          <a:p>
            <a:fld id="{CA9BBFAC-DD0F-4D3A-B207-0CB64409B3C7}" type="datetime8">
              <a:rPr lang="en-NG" smtClean="0"/>
              <a:t>09/04/2026 07:01</a:t>
            </a:fld>
            <a:endParaRPr lang="en-NG"/>
          </a:p>
        </p:txBody>
      </p:sp>
      <p:sp>
        <p:nvSpPr>
          <p:cNvPr id="5" name="Footer Placeholder 4">
            <a:extLst>
              <a:ext uri="{FF2B5EF4-FFF2-40B4-BE49-F238E27FC236}">
                <a16:creationId xmlns:a16="http://schemas.microsoft.com/office/drawing/2014/main" id="{584C4035-9C17-5AD9-8D8D-0CB4B5E1F2B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EDE2008D-7AE8-96BD-1741-FD13A73B101F}"/>
              </a:ext>
            </a:extLst>
          </p:cNvPr>
          <p:cNvSpPr>
            <a:spLocks noGrp="1"/>
          </p:cNvSpPr>
          <p:nvPr>
            <p:ph type="sldNum" sz="quarter" idx="12"/>
          </p:nvPr>
        </p:nvSpPr>
        <p:spPr/>
        <p:txBody>
          <a:bodyPr/>
          <a:lstStyle/>
          <a:p>
            <a:fld id="{2CAC1822-DD08-445B-A8A8-EAC874D95E43}" type="slidenum">
              <a:rPr lang="en-NG" smtClean="0"/>
              <a:t>33</a:t>
            </a:fld>
            <a:endParaRPr lang="en-NG"/>
          </a:p>
        </p:txBody>
      </p:sp>
    </p:spTree>
    <p:extLst>
      <p:ext uri="{BB962C8B-B14F-4D97-AF65-F5344CB8AC3E}">
        <p14:creationId xmlns:p14="http://schemas.microsoft.com/office/powerpoint/2010/main" val="1952005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DA3F8-C13D-7CEA-1649-3D2B2B897864}"/>
              </a:ext>
            </a:extLst>
          </p:cNvPr>
          <p:cNvSpPr>
            <a:spLocks noGrp="1"/>
          </p:cNvSpPr>
          <p:nvPr>
            <p:ph type="title"/>
          </p:nvPr>
        </p:nvSpPr>
        <p:spPr/>
        <p:txBody>
          <a:bodyPr/>
          <a:lstStyle/>
          <a:p>
            <a:r>
              <a:rPr lang="en-GB" b="0" i="0" dirty="0">
                <a:effectLst/>
                <a:latin typeface="__Roboto_Flex_f5fae2"/>
              </a:rPr>
              <a:t>Which University in the World Has Produced the Most Nobel Laureates?</a:t>
            </a:r>
            <a:endParaRPr lang="en-NG" dirty="0"/>
          </a:p>
        </p:txBody>
      </p:sp>
      <p:pic>
        <p:nvPicPr>
          <p:cNvPr id="8" name="Content Placeholder 7">
            <a:extLst>
              <a:ext uri="{FF2B5EF4-FFF2-40B4-BE49-F238E27FC236}">
                <a16:creationId xmlns:a16="http://schemas.microsoft.com/office/drawing/2014/main" id="{1A9AC0EE-CEA8-B0DD-0A85-22F2F7E7D648}"/>
              </a:ext>
            </a:extLst>
          </p:cNvPr>
          <p:cNvPicPr>
            <a:picLocks noGrp="1" noChangeAspect="1"/>
          </p:cNvPicPr>
          <p:nvPr>
            <p:ph sz="half" idx="1"/>
          </p:nvPr>
        </p:nvPicPr>
        <p:blipFill>
          <a:blip r:embed="rId2"/>
          <a:stretch>
            <a:fillRect/>
          </a:stretch>
        </p:blipFill>
        <p:spPr>
          <a:xfrm>
            <a:off x="914271" y="2239078"/>
            <a:ext cx="5029458" cy="3524431"/>
          </a:xfrm>
        </p:spPr>
      </p:pic>
      <p:sp>
        <p:nvSpPr>
          <p:cNvPr id="9" name="Content Placeholder 8">
            <a:extLst>
              <a:ext uri="{FF2B5EF4-FFF2-40B4-BE49-F238E27FC236}">
                <a16:creationId xmlns:a16="http://schemas.microsoft.com/office/drawing/2014/main" id="{4C909093-7308-2890-CE44-C9B5BDA3DB93}"/>
              </a:ext>
            </a:extLst>
          </p:cNvPr>
          <p:cNvSpPr>
            <a:spLocks noGrp="1"/>
          </p:cNvSpPr>
          <p:nvPr>
            <p:ph sz="half" idx="2"/>
          </p:nvPr>
        </p:nvSpPr>
        <p:spPr/>
        <p:txBody>
          <a:bodyPr/>
          <a:lstStyle/>
          <a:p>
            <a:pPr>
              <a:lnSpc>
                <a:spcPct val="200000"/>
              </a:lnSpc>
            </a:pPr>
            <a:r>
              <a:rPr lang="en-GB" b="0" i="0" dirty="0">
                <a:solidFill>
                  <a:srgbClr val="000000"/>
                </a:solidFill>
                <a:effectLst/>
                <a:latin typeface="__Roboto_Flex_f5fae2"/>
              </a:rPr>
              <a:t>The Nobel Prize has been the pinnacle of human intelligence, creativity, and worldwide influence for many years. </a:t>
            </a:r>
            <a:endParaRPr lang="en-NG" dirty="0"/>
          </a:p>
        </p:txBody>
      </p:sp>
      <p:sp>
        <p:nvSpPr>
          <p:cNvPr id="4" name="Date Placeholder 3">
            <a:extLst>
              <a:ext uri="{FF2B5EF4-FFF2-40B4-BE49-F238E27FC236}">
                <a16:creationId xmlns:a16="http://schemas.microsoft.com/office/drawing/2014/main" id="{01C9B1B0-51F9-FCAC-A3D5-D4CB3E92DEAA}"/>
              </a:ext>
            </a:extLst>
          </p:cNvPr>
          <p:cNvSpPr>
            <a:spLocks noGrp="1"/>
          </p:cNvSpPr>
          <p:nvPr>
            <p:ph type="dt" sz="half" idx="10"/>
          </p:nvPr>
        </p:nvSpPr>
        <p:spPr/>
        <p:txBody>
          <a:bodyPr/>
          <a:lstStyle/>
          <a:p>
            <a:fld id="{1A1EDA86-59DC-471C-8FEF-729803518F83}" type="datetime8">
              <a:rPr lang="en-NG" smtClean="0"/>
              <a:t>09/04/2026 07:01</a:t>
            </a:fld>
            <a:endParaRPr lang="en-NG"/>
          </a:p>
        </p:txBody>
      </p:sp>
      <p:sp>
        <p:nvSpPr>
          <p:cNvPr id="5" name="Footer Placeholder 4">
            <a:extLst>
              <a:ext uri="{FF2B5EF4-FFF2-40B4-BE49-F238E27FC236}">
                <a16:creationId xmlns:a16="http://schemas.microsoft.com/office/drawing/2014/main" id="{5D8512D0-9F92-D113-DDC7-215CEF235515}"/>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5D48FEAF-C493-FDE0-8FDB-F80E497331EA}"/>
              </a:ext>
            </a:extLst>
          </p:cNvPr>
          <p:cNvSpPr>
            <a:spLocks noGrp="1"/>
          </p:cNvSpPr>
          <p:nvPr>
            <p:ph type="sldNum" sz="quarter" idx="12"/>
          </p:nvPr>
        </p:nvSpPr>
        <p:spPr/>
        <p:txBody>
          <a:bodyPr/>
          <a:lstStyle/>
          <a:p>
            <a:fld id="{2CAC1822-DD08-445B-A8A8-EAC874D95E43}" type="slidenum">
              <a:rPr lang="en-NG" smtClean="0"/>
              <a:t>34</a:t>
            </a:fld>
            <a:endParaRPr lang="en-NG"/>
          </a:p>
        </p:txBody>
      </p:sp>
    </p:spTree>
    <p:extLst>
      <p:ext uri="{BB962C8B-B14F-4D97-AF65-F5344CB8AC3E}">
        <p14:creationId xmlns:p14="http://schemas.microsoft.com/office/powerpoint/2010/main" val="1307090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916BBD-A41A-E91A-3D71-B127B7A1CF44}"/>
              </a:ext>
            </a:extLst>
          </p:cNvPr>
          <p:cNvSpPr>
            <a:spLocks noGrp="1"/>
          </p:cNvSpPr>
          <p:nvPr>
            <p:ph idx="1"/>
          </p:nvPr>
        </p:nvSpPr>
        <p:spPr>
          <a:xfrm>
            <a:off x="838199" y="210207"/>
            <a:ext cx="11091041" cy="5966756"/>
          </a:xfrm>
        </p:spPr>
        <p:txBody>
          <a:bodyPr/>
          <a:lstStyle/>
          <a:p>
            <a:pPr algn="l" rtl="0">
              <a:lnSpc>
                <a:spcPct val="200000"/>
              </a:lnSpc>
            </a:pPr>
            <a:r>
              <a:rPr lang="en-GB" b="1" i="0" dirty="0">
                <a:solidFill>
                  <a:srgbClr val="000000"/>
                </a:solidFill>
                <a:effectLst/>
                <a:latin typeface="__Roboto_Flex_f5fae2"/>
              </a:rPr>
              <a:t>Harvard University </a:t>
            </a:r>
            <a:r>
              <a:rPr lang="en-GB" b="0" i="0" dirty="0">
                <a:solidFill>
                  <a:srgbClr val="000000"/>
                </a:solidFill>
                <a:effectLst/>
                <a:latin typeface="__Roboto_Flex_f5fae2"/>
              </a:rPr>
              <a:t>cultivates an ecosystem in which interdisciplinary cooperation, research, and intellectual freedom come together to develop and produce ideas that change the course of humanity.</a:t>
            </a:r>
          </a:p>
          <a:p>
            <a:pPr algn="l" rtl="0">
              <a:lnSpc>
                <a:spcPct val="200000"/>
              </a:lnSpc>
            </a:pPr>
            <a:r>
              <a:rPr lang="en-GB" b="1" i="0" dirty="0">
                <a:solidFill>
                  <a:srgbClr val="FF0000"/>
                </a:solidFill>
                <a:effectLst/>
                <a:latin typeface="__Roboto_Flex_f5fae2"/>
              </a:rPr>
              <a:t>Harvard University </a:t>
            </a:r>
            <a:r>
              <a:rPr lang="en-GB" b="0" i="0" dirty="0">
                <a:solidFill>
                  <a:srgbClr val="FF0000"/>
                </a:solidFill>
                <a:effectLst/>
                <a:latin typeface="__Roboto_Flex_f5fae2"/>
              </a:rPr>
              <a:t>has produced more than </a:t>
            </a:r>
            <a:r>
              <a:rPr lang="en-GB" b="1" i="0" dirty="0">
                <a:solidFill>
                  <a:srgbClr val="FF0000"/>
                </a:solidFill>
                <a:effectLst/>
                <a:latin typeface="__Roboto_Flex_f5fae2"/>
              </a:rPr>
              <a:t>155</a:t>
            </a:r>
            <a:r>
              <a:rPr lang="en-GB" b="0" i="0" dirty="0">
                <a:solidFill>
                  <a:srgbClr val="FF0000"/>
                </a:solidFill>
                <a:effectLst/>
                <a:latin typeface="__Roboto_Flex_f5fae2"/>
              </a:rPr>
              <a:t> Nobel laureates,</a:t>
            </a:r>
            <a:r>
              <a:rPr lang="en-GB" b="0" i="0" dirty="0">
                <a:solidFill>
                  <a:srgbClr val="000000"/>
                </a:solidFill>
                <a:effectLst/>
                <a:latin typeface="__Roboto_Flex_f5fae2"/>
              </a:rPr>
              <a:t> thus making it the university with the most Nobel laureates worldwide. </a:t>
            </a:r>
          </a:p>
          <a:p>
            <a:pPr marL="0" indent="0">
              <a:buNone/>
            </a:pPr>
            <a:endParaRPr lang="en-NG" dirty="0"/>
          </a:p>
        </p:txBody>
      </p:sp>
      <p:sp>
        <p:nvSpPr>
          <p:cNvPr id="5" name="Date Placeholder 4">
            <a:extLst>
              <a:ext uri="{FF2B5EF4-FFF2-40B4-BE49-F238E27FC236}">
                <a16:creationId xmlns:a16="http://schemas.microsoft.com/office/drawing/2014/main" id="{102EB66D-B957-A4A7-D645-A63953D4EB5B}"/>
              </a:ext>
            </a:extLst>
          </p:cNvPr>
          <p:cNvSpPr>
            <a:spLocks noGrp="1"/>
          </p:cNvSpPr>
          <p:nvPr>
            <p:ph type="dt" sz="half" idx="10"/>
          </p:nvPr>
        </p:nvSpPr>
        <p:spPr/>
        <p:txBody>
          <a:bodyPr/>
          <a:lstStyle/>
          <a:p>
            <a:fld id="{E6C280C3-0733-4AB6-9C65-22C6677EDE29}" type="datetime8">
              <a:rPr lang="en-NG" smtClean="0"/>
              <a:t>09/04/2026 07:01</a:t>
            </a:fld>
            <a:endParaRPr lang="en-NG"/>
          </a:p>
        </p:txBody>
      </p:sp>
      <p:sp>
        <p:nvSpPr>
          <p:cNvPr id="6" name="Footer Placeholder 5">
            <a:extLst>
              <a:ext uri="{FF2B5EF4-FFF2-40B4-BE49-F238E27FC236}">
                <a16:creationId xmlns:a16="http://schemas.microsoft.com/office/drawing/2014/main" id="{383DBD88-176A-F6FE-E6A1-BA36B5BBC3FA}"/>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7" name="Slide Number Placeholder 6">
            <a:extLst>
              <a:ext uri="{FF2B5EF4-FFF2-40B4-BE49-F238E27FC236}">
                <a16:creationId xmlns:a16="http://schemas.microsoft.com/office/drawing/2014/main" id="{31B68B79-63C0-6D15-2418-4040DDC3D3AF}"/>
              </a:ext>
            </a:extLst>
          </p:cNvPr>
          <p:cNvSpPr>
            <a:spLocks noGrp="1"/>
          </p:cNvSpPr>
          <p:nvPr>
            <p:ph type="sldNum" sz="quarter" idx="12"/>
          </p:nvPr>
        </p:nvSpPr>
        <p:spPr/>
        <p:txBody>
          <a:bodyPr/>
          <a:lstStyle/>
          <a:p>
            <a:fld id="{2CAC1822-DD08-445B-A8A8-EAC874D95E43}" type="slidenum">
              <a:rPr lang="en-NG" smtClean="0"/>
              <a:t>35</a:t>
            </a:fld>
            <a:endParaRPr lang="en-NG"/>
          </a:p>
        </p:txBody>
      </p:sp>
    </p:spTree>
    <p:extLst>
      <p:ext uri="{BB962C8B-B14F-4D97-AF65-F5344CB8AC3E}">
        <p14:creationId xmlns:p14="http://schemas.microsoft.com/office/powerpoint/2010/main" val="221384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598F-2329-864D-2513-FB626ADA50BB}"/>
              </a:ext>
            </a:extLst>
          </p:cNvPr>
          <p:cNvSpPr>
            <a:spLocks noGrp="1"/>
          </p:cNvSpPr>
          <p:nvPr>
            <p:ph type="title"/>
          </p:nvPr>
        </p:nvSpPr>
        <p:spPr/>
        <p:txBody>
          <a:bodyPr/>
          <a:lstStyle/>
          <a:p>
            <a:r>
              <a:rPr lang="en-GB" dirty="0">
                <a:solidFill>
                  <a:srgbClr val="FF0000"/>
                </a:solidFill>
              </a:rPr>
              <a:t>Why Harvard remains at the top</a:t>
            </a:r>
            <a:endParaRPr lang="en-NG" dirty="0">
              <a:solidFill>
                <a:srgbClr val="FF0000"/>
              </a:solidFill>
            </a:endParaRPr>
          </a:p>
        </p:txBody>
      </p:sp>
      <p:pic>
        <p:nvPicPr>
          <p:cNvPr id="8" name="Content Placeholder 7">
            <a:extLst>
              <a:ext uri="{FF2B5EF4-FFF2-40B4-BE49-F238E27FC236}">
                <a16:creationId xmlns:a16="http://schemas.microsoft.com/office/drawing/2014/main" id="{E648D69C-04DE-F018-549A-471201A15187}"/>
              </a:ext>
            </a:extLst>
          </p:cNvPr>
          <p:cNvPicPr>
            <a:picLocks noGrp="1" noChangeAspect="1"/>
          </p:cNvPicPr>
          <p:nvPr>
            <p:ph idx="1"/>
          </p:nvPr>
        </p:nvPicPr>
        <p:blipFill>
          <a:blip r:embed="rId2"/>
          <a:stretch>
            <a:fillRect/>
          </a:stretch>
        </p:blipFill>
        <p:spPr>
          <a:xfrm>
            <a:off x="3092295" y="2254954"/>
            <a:ext cx="6007409" cy="3492679"/>
          </a:xfrm>
        </p:spPr>
      </p:pic>
      <p:sp>
        <p:nvSpPr>
          <p:cNvPr id="4" name="Date Placeholder 3">
            <a:extLst>
              <a:ext uri="{FF2B5EF4-FFF2-40B4-BE49-F238E27FC236}">
                <a16:creationId xmlns:a16="http://schemas.microsoft.com/office/drawing/2014/main" id="{EFA5C420-BACF-5926-3123-78BBAAFEE141}"/>
              </a:ext>
            </a:extLst>
          </p:cNvPr>
          <p:cNvSpPr>
            <a:spLocks noGrp="1"/>
          </p:cNvSpPr>
          <p:nvPr>
            <p:ph type="dt" sz="half" idx="10"/>
          </p:nvPr>
        </p:nvSpPr>
        <p:spPr/>
        <p:txBody>
          <a:bodyPr/>
          <a:lstStyle/>
          <a:p>
            <a:fld id="{68CF09E1-6126-4A63-B6AE-EC8D93A72EB5}" type="datetime8">
              <a:rPr lang="en-NG" smtClean="0"/>
              <a:t>09/04/2026 07:01</a:t>
            </a:fld>
            <a:endParaRPr lang="en-NG"/>
          </a:p>
        </p:txBody>
      </p:sp>
      <p:sp>
        <p:nvSpPr>
          <p:cNvPr id="5" name="Footer Placeholder 4">
            <a:extLst>
              <a:ext uri="{FF2B5EF4-FFF2-40B4-BE49-F238E27FC236}">
                <a16:creationId xmlns:a16="http://schemas.microsoft.com/office/drawing/2014/main" id="{D221F272-7003-7368-9856-7A07E21F46C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649526A-45F0-0E5D-8EB2-7811387AC39C}"/>
              </a:ext>
            </a:extLst>
          </p:cNvPr>
          <p:cNvSpPr>
            <a:spLocks noGrp="1"/>
          </p:cNvSpPr>
          <p:nvPr>
            <p:ph type="sldNum" sz="quarter" idx="12"/>
          </p:nvPr>
        </p:nvSpPr>
        <p:spPr/>
        <p:txBody>
          <a:bodyPr/>
          <a:lstStyle/>
          <a:p>
            <a:fld id="{2CAC1822-DD08-445B-A8A8-EAC874D95E43}" type="slidenum">
              <a:rPr lang="en-NG" smtClean="0"/>
              <a:t>36</a:t>
            </a:fld>
            <a:endParaRPr lang="en-NG"/>
          </a:p>
        </p:txBody>
      </p:sp>
    </p:spTree>
    <p:extLst>
      <p:ext uri="{BB962C8B-B14F-4D97-AF65-F5344CB8AC3E}">
        <p14:creationId xmlns:p14="http://schemas.microsoft.com/office/powerpoint/2010/main" val="296028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7515-860A-CF9C-2C5E-E3BA99531AFC}"/>
              </a:ext>
            </a:extLst>
          </p:cNvPr>
          <p:cNvSpPr>
            <a:spLocks noGrp="1"/>
          </p:cNvSpPr>
          <p:nvPr>
            <p:ph type="title"/>
          </p:nvPr>
        </p:nvSpPr>
        <p:spPr/>
        <p:txBody>
          <a:bodyPr>
            <a:normAutofit/>
          </a:bodyPr>
          <a:lstStyle/>
          <a:p>
            <a:r>
              <a:rPr lang="en-GB" sz="2800" dirty="0">
                <a:solidFill>
                  <a:srgbClr val="FF0000"/>
                </a:solidFill>
                <a:effectLst/>
                <a:latin typeface="Times New Roman" panose="02020603050405020304" pitchFamily="18" charset="0"/>
                <a:ea typeface="Times New Roman" panose="02020603050405020304" pitchFamily="18" charset="0"/>
              </a:rPr>
              <a:t>According to James Bryan Conant, the 23</a:t>
            </a:r>
            <a:r>
              <a:rPr lang="en-GB" sz="2800" baseline="30000" dirty="0">
                <a:solidFill>
                  <a:srgbClr val="FF0000"/>
                </a:solidFill>
                <a:effectLst/>
                <a:latin typeface="Times New Roman" panose="02020603050405020304" pitchFamily="18" charset="0"/>
                <a:ea typeface="Times New Roman" panose="02020603050405020304" pitchFamily="18" charset="0"/>
              </a:rPr>
              <a:t>rd</a:t>
            </a:r>
            <a:r>
              <a:rPr lang="en-GB" sz="2800" dirty="0">
                <a:solidFill>
                  <a:srgbClr val="FF0000"/>
                </a:solidFill>
                <a:effectLst/>
                <a:latin typeface="Times New Roman" panose="02020603050405020304" pitchFamily="18" charset="0"/>
                <a:ea typeface="Times New Roman" panose="02020603050405020304" pitchFamily="18" charset="0"/>
              </a:rPr>
              <a:t> President of Harvard University:</a:t>
            </a:r>
            <a:endParaRPr lang="en-NG" sz="2800" dirty="0">
              <a:solidFill>
                <a:srgbClr val="FF0000"/>
              </a:solidFill>
            </a:endParaRPr>
          </a:p>
        </p:txBody>
      </p:sp>
      <p:sp>
        <p:nvSpPr>
          <p:cNvPr id="3" name="Content Placeholder 2">
            <a:extLst>
              <a:ext uri="{FF2B5EF4-FFF2-40B4-BE49-F238E27FC236}">
                <a16:creationId xmlns:a16="http://schemas.microsoft.com/office/drawing/2014/main" id="{A51C707C-6AB6-C39D-2E93-9BD71D349575}"/>
              </a:ext>
            </a:extLst>
          </p:cNvPr>
          <p:cNvSpPr>
            <a:spLocks noGrp="1"/>
          </p:cNvSpPr>
          <p:nvPr>
            <p:ph idx="1"/>
          </p:nvPr>
        </p:nvSpPr>
        <p:spPr/>
        <p:txBody>
          <a:bodyPr>
            <a:normAutofit/>
          </a:bodyPr>
          <a:lstStyle/>
          <a:p>
            <a:pPr>
              <a:lnSpc>
                <a:spcPct val="150000"/>
              </a:lnSpc>
              <a:spcBef>
                <a:spcPts val="0"/>
              </a:spcBef>
            </a:pPr>
            <a:r>
              <a:rPr lang="en-GB" sz="4000" dirty="0">
                <a:effectLst/>
                <a:latin typeface="Times New Roman" panose="02020603050405020304" pitchFamily="18" charset="0"/>
                <a:ea typeface="Times New Roman" panose="02020603050405020304" pitchFamily="18" charset="0"/>
              </a:rPr>
              <a:t>There is only one proved method of assisting the advancement of pure science – that is picking men of genius, backing them heavily and leaving them to direct themselves.</a:t>
            </a:r>
            <a:endParaRPr lang="en-NG" sz="4000" dirty="0">
              <a:effectLst/>
              <a:latin typeface="Times New Roman" panose="02020603050405020304" pitchFamily="18" charset="0"/>
              <a:ea typeface="Times New Roman" panose="02020603050405020304" pitchFamily="18" charset="0"/>
            </a:endParaRPr>
          </a:p>
        </p:txBody>
      </p:sp>
      <p:sp>
        <p:nvSpPr>
          <p:cNvPr id="4" name="Date Placeholder 3">
            <a:extLst>
              <a:ext uri="{FF2B5EF4-FFF2-40B4-BE49-F238E27FC236}">
                <a16:creationId xmlns:a16="http://schemas.microsoft.com/office/drawing/2014/main" id="{92F87B70-BEF1-8DAC-2A43-59770D5E85B7}"/>
              </a:ext>
            </a:extLst>
          </p:cNvPr>
          <p:cNvSpPr>
            <a:spLocks noGrp="1"/>
          </p:cNvSpPr>
          <p:nvPr>
            <p:ph type="dt" sz="half" idx="10"/>
          </p:nvPr>
        </p:nvSpPr>
        <p:spPr/>
        <p:txBody>
          <a:bodyPr/>
          <a:lstStyle/>
          <a:p>
            <a:fld id="{FA7DDDEE-699C-4858-BA59-360E952D0F3C}" type="datetime8">
              <a:rPr lang="en-NG" smtClean="0"/>
              <a:t>09/04/2026 07:01</a:t>
            </a:fld>
            <a:endParaRPr lang="en-NG"/>
          </a:p>
        </p:txBody>
      </p:sp>
      <p:sp>
        <p:nvSpPr>
          <p:cNvPr id="5" name="Footer Placeholder 4">
            <a:extLst>
              <a:ext uri="{FF2B5EF4-FFF2-40B4-BE49-F238E27FC236}">
                <a16:creationId xmlns:a16="http://schemas.microsoft.com/office/drawing/2014/main" id="{76A416C5-154F-C76E-29D1-F1C8484105F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EF851CF5-7EEB-0AEE-80CF-831F397ECFC7}"/>
              </a:ext>
            </a:extLst>
          </p:cNvPr>
          <p:cNvSpPr>
            <a:spLocks noGrp="1"/>
          </p:cNvSpPr>
          <p:nvPr>
            <p:ph type="sldNum" sz="quarter" idx="12"/>
          </p:nvPr>
        </p:nvSpPr>
        <p:spPr/>
        <p:txBody>
          <a:bodyPr/>
          <a:lstStyle/>
          <a:p>
            <a:fld id="{39861E04-3D39-4E68-B143-389358F2EAD7}" type="slidenum">
              <a:rPr lang="en-NG" smtClean="0"/>
              <a:t>37</a:t>
            </a:fld>
            <a:endParaRPr lang="en-NG"/>
          </a:p>
        </p:txBody>
      </p:sp>
    </p:spTree>
    <p:extLst>
      <p:ext uri="{BB962C8B-B14F-4D97-AF65-F5344CB8AC3E}">
        <p14:creationId xmlns:p14="http://schemas.microsoft.com/office/powerpoint/2010/main" val="397894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563" y="4832227"/>
            <a:ext cx="7886700" cy="680332"/>
          </a:xfrm>
        </p:spPr>
        <p:txBody>
          <a:bodyPr>
            <a:normAutofit fontScale="90000"/>
          </a:bodyPr>
          <a:lstStyle/>
          <a:p>
            <a:r>
              <a:rPr lang="en-GB" dirty="0"/>
              <a:t>Figure: Strategic Leadership</a:t>
            </a:r>
            <a:endParaRPr lang="en-US" dirty="0"/>
          </a:p>
        </p:txBody>
      </p:sp>
      <p:pic>
        <p:nvPicPr>
          <p:cNvPr id="7" name="Picture 6"/>
          <p:cNvPicPr>
            <a:picLocks noChangeAspect="1"/>
          </p:cNvPicPr>
          <p:nvPr/>
        </p:nvPicPr>
        <p:blipFill>
          <a:blip r:embed="rId2"/>
          <a:stretch>
            <a:fillRect/>
          </a:stretch>
        </p:blipFill>
        <p:spPr>
          <a:xfrm>
            <a:off x="2016713" y="1275139"/>
            <a:ext cx="8022639" cy="3372434"/>
          </a:xfrm>
          <a:prstGeom prst="rect">
            <a:avLst/>
          </a:prstGeom>
        </p:spPr>
      </p:pic>
      <p:sp>
        <p:nvSpPr>
          <p:cNvPr id="3" name="Footer Placeholder 2">
            <a:extLst>
              <a:ext uri="{FF2B5EF4-FFF2-40B4-BE49-F238E27FC236}">
                <a16:creationId xmlns:a16="http://schemas.microsoft.com/office/drawing/2014/main" id="{1F06E0DD-1F69-898D-BE40-FF8B369B6315}"/>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4" name="Slide Number Placeholder 3">
            <a:extLst>
              <a:ext uri="{FF2B5EF4-FFF2-40B4-BE49-F238E27FC236}">
                <a16:creationId xmlns:a16="http://schemas.microsoft.com/office/drawing/2014/main" id="{FAB8F6DA-8139-B2B3-750A-CA532264D986}"/>
              </a:ext>
            </a:extLst>
          </p:cNvPr>
          <p:cNvSpPr>
            <a:spLocks noGrp="1"/>
          </p:cNvSpPr>
          <p:nvPr>
            <p:ph type="sldNum" sz="quarter" idx="12"/>
          </p:nvPr>
        </p:nvSpPr>
        <p:spPr/>
        <p:txBody>
          <a:bodyPr/>
          <a:lstStyle/>
          <a:p>
            <a:fld id="{49C452FD-6609-4315-888B-109EB70DBAA5}" type="slidenum">
              <a:rPr lang="en-US" smtClean="0"/>
              <a:t>38</a:t>
            </a:fld>
            <a:endParaRPr lang="en-US" dirty="0"/>
          </a:p>
        </p:txBody>
      </p:sp>
      <p:sp>
        <p:nvSpPr>
          <p:cNvPr id="5" name="Date Placeholder 4">
            <a:extLst>
              <a:ext uri="{FF2B5EF4-FFF2-40B4-BE49-F238E27FC236}">
                <a16:creationId xmlns:a16="http://schemas.microsoft.com/office/drawing/2014/main" id="{AC1E4733-FE44-B48C-244E-F79EE95E829A}"/>
              </a:ext>
            </a:extLst>
          </p:cNvPr>
          <p:cNvSpPr>
            <a:spLocks noGrp="1"/>
          </p:cNvSpPr>
          <p:nvPr>
            <p:ph type="dt" sz="half" idx="10"/>
          </p:nvPr>
        </p:nvSpPr>
        <p:spPr/>
        <p:txBody>
          <a:bodyPr/>
          <a:lstStyle/>
          <a:p>
            <a:fld id="{26B1B9EB-434D-40A7-B4CD-F3BC4564DEE5}" type="datetime8">
              <a:rPr lang="en-NG" smtClean="0"/>
              <a:t>09/04/2026 07:01</a:t>
            </a:fld>
            <a:endParaRPr lang="en-NG"/>
          </a:p>
        </p:txBody>
      </p:sp>
    </p:spTree>
    <p:extLst>
      <p:ext uri="{BB962C8B-B14F-4D97-AF65-F5344CB8AC3E}">
        <p14:creationId xmlns:p14="http://schemas.microsoft.com/office/powerpoint/2010/main" val="3884452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C49A-CEF1-C6B0-8129-4B6BECAF254F}"/>
              </a:ext>
            </a:extLst>
          </p:cNvPr>
          <p:cNvSpPr>
            <a:spLocks noGrp="1"/>
          </p:cNvSpPr>
          <p:nvPr>
            <p:ph type="title"/>
          </p:nvPr>
        </p:nvSpPr>
        <p:spPr/>
        <p:txBody>
          <a:bodyPr>
            <a:normAutofit/>
          </a:bodyPr>
          <a:lstStyle/>
          <a:p>
            <a:r>
              <a:rPr lang="en-GB" dirty="0">
                <a:solidFill>
                  <a:srgbClr val="FF0000"/>
                </a:solidFill>
                <a:latin typeface="Helvetica Neue, Helvetica, Arial, sans-serif"/>
              </a:rPr>
              <a:t>C</a:t>
            </a:r>
            <a:r>
              <a:rPr lang="en-GB" b="0" i="0" dirty="0">
                <a:solidFill>
                  <a:srgbClr val="FF0000"/>
                </a:solidFill>
                <a:effectLst/>
                <a:latin typeface="Helvetica Neue, Helvetica, Arial, sans-serif"/>
              </a:rPr>
              <a:t>ommon Strategic </a:t>
            </a:r>
            <a:r>
              <a:rPr lang="en-GB" dirty="0">
                <a:solidFill>
                  <a:srgbClr val="FF0000"/>
                </a:solidFill>
                <a:latin typeface="Helvetica Neue, Helvetica, Arial, sans-serif"/>
              </a:rPr>
              <a:t>O</a:t>
            </a:r>
            <a:r>
              <a:rPr lang="en-GB" b="0" i="0" dirty="0">
                <a:solidFill>
                  <a:srgbClr val="FF0000"/>
                </a:solidFill>
                <a:effectLst/>
                <a:latin typeface="Helvetica Neue, Helvetica, Arial, sans-serif"/>
              </a:rPr>
              <a:t>bjectives for Universities</a:t>
            </a:r>
            <a:endParaRPr lang="en-NG" dirty="0">
              <a:solidFill>
                <a:srgbClr val="FF0000"/>
              </a:solidFill>
            </a:endParaRPr>
          </a:p>
        </p:txBody>
      </p:sp>
      <p:sp>
        <p:nvSpPr>
          <p:cNvPr id="3" name="Content Placeholder 2">
            <a:extLst>
              <a:ext uri="{FF2B5EF4-FFF2-40B4-BE49-F238E27FC236}">
                <a16:creationId xmlns:a16="http://schemas.microsoft.com/office/drawing/2014/main" id="{7FC7FB02-FD17-226D-CC6F-9ABEF8C627D7}"/>
              </a:ext>
            </a:extLst>
          </p:cNvPr>
          <p:cNvSpPr>
            <a:spLocks noGrp="1"/>
          </p:cNvSpPr>
          <p:nvPr>
            <p:ph idx="1"/>
          </p:nvPr>
        </p:nvSpPr>
        <p:spPr/>
        <p:txBody>
          <a:bodyPr>
            <a:normAutofit/>
          </a:bodyPr>
          <a:lstStyle/>
          <a:p>
            <a:pPr algn="l">
              <a:lnSpc>
                <a:spcPct val="200000"/>
              </a:lnSpc>
            </a:pPr>
            <a:r>
              <a:rPr lang="en-GB" b="0" i="0" dirty="0">
                <a:solidFill>
                  <a:srgbClr val="FF0000"/>
                </a:solidFill>
                <a:effectLst/>
                <a:latin typeface="Helvetica Neue, Helvetica, Arial, sans-serif"/>
              </a:rPr>
              <a:t>Academic Excellence</a:t>
            </a:r>
            <a:r>
              <a:rPr lang="en-GB" b="0" i="0" dirty="0">
                <a:solidFill>
                  <a:srgbClr val="1D2228"/>
                </a:solidFill>
                <a:effectLst/>
                <a:latin typeface="Helvetica Neue, Helvetica, Arial, sans-serif"/>
              </a:rPr>
              <a:t>: Improving student outcomes, enhancing academic programs, and increasing research productivity.</a:t>
            </a:r>
            <a:endParaRPr lang="en-GB" b="0" i="0" dirty="0">
              <a:solidFill>
                <a:srgbClr val="1D2228"/>
              </a:solidFill>
              <a:effectLst/>
              <a:latin typeface="Helvetica Neue"/>
            </a:endParaRPr>
          </a:p>
          <a:p>
            <a:pPr algn="l">
              <a:lnSpc>
                <a:spcPct val="200000"/>
              </a:lnSpc>
            </a:pPr>
            <a:r>
              <a:rPr lang="en-GB" b="0" i="0" dirty="0">
                <a:solidFill>
                  <a:srgbClr val="FF0000"/>
                </a:solidFill>
                <a:effectLst/>
                <a:latin typeface="Helvetica Neue, Helvetica, Arial, sans-serif"/>
              </a:rPr>
              <a:t>Student Success</a:t>
            </a:r>
            <a:r>
              <a:rPr lang="en-GB" b="0" i="0" dirty="0">
                <a:solidFill>
                  <a:srgbClr val="1D2228"/>
                </a:solidFill>
                <a:effectLst/>
                <a:latin typeface="Helvetica Neue, Helvetica, Arial, sans-serif"/>
              </a:rPr>
              <a:t>: Enhancing student engagement, retention, and graduation rates.</a:t>
            </a:r>
            <a:endParaRPr lang="en-GB" b="0" i="0" dirty="0">
              <a:solidFill>
                <a:srgbClr val="1D2228"/>
              </a:solidFill>
              <a:effectLst/>
              <a:latin typeface="Helvetica Neue"/>
            </a:endParaRPr>
          </a:p>
          <a:p>
            <a:endParaRPr lang="en-NG" dirty="0"/>
          </a:p>
        </p:txBody>
      </p:sp>
      <p:sp>
        <p:nvSpPr>
          <p:cNvPr id="4" name="Date Placeholder 3">
            <a:extLst>
              <a:ext uri="{FF2B5EF4-FFF2-40B4-BE49-F238E27FC236}">
                <a16:creationId xmlns:a16="http://schemas.microsoft.com/office/drawing/2014/main" id="{B935B521-0595-B06F-C942-43BF6E2063CB}"/>
              </a:ext>
            </a:extLst>
          </p:cNvPr>
          <p:cNvSpPr>
            <a:spLocks noGrp="1"/>
          </p:cNvSpPr>
          <p:nvPr>
            <p:ph type="dt" sz="half" idx="10"/>
          </p:nvPr>
        </p:nvSpPr>
        <p:spPr/>
        <p:txBody>
          <a:bodyPr/>
          <a:lstStyle/>
          <a:p>
            <a:fld id="{E55AEE10-63D8-4F87-928F-5CE1AFFFBFA4}" type="datetime8">
              <a:rPr lang="en-NG" smtClean="0"/>
              <a:t>09/04/2026 07:01</a:t>
            </a:fld>
            <a:endParaRPr lang="en-NG"/>
          </a:p>
        </p:txBody>
      </p:sp>
      <p:sp>
        <p:nvSpPr>
          <p:cNvPr id="5" name="Footer Placeholder 4">
            <a:extLst>
              <a:ext uri="{FF2B5EF4-FFF2-40B4-BE49-F238E27FC236}">
                <a16:creationId xmlns:a16="http://schemas.microsoft.com/office/drawing/2014/main" id="{7FC260E9-AC72-3FD9-7531-FEBFE9B4A7BE}"/>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48DCA14-45AC-4C71-563B-2FCEA90FF885}"/>
              </a:ext>
            </a:extLst>
          </p:cNvPr>
          <p:cNvSpPr>
            <a:spLocks noGrp="1"/>
          </p:cNvSpPr>
          <p:nvPr>
            <p:ph type="sldNum" sz="quarter" idx="12"/>
          </p:nvPr>
        </p:nvSpPr>
        <p:spPr/>
        <p:txBody>
          <a:bodyPr/>
          <a:lstStyle/>
          <a:p>
            <a:fld id="{39861E04-3D39-4E68-B143-389358F2EAD7}" type="slidenum">
              <a:rPr lang="en-NG" smtClean="0"/>
              <a:t>39</a:t>
            </a:fld>
            <a:endParaRPr lang="en-NG"/>
          </a:p>
        </p:txBody>
      </p:sp>
    </p:spTree>
    <p:extLst>
      <p:ext uri="{BB962C8B-B14F-4D97-AF65-F5344CB8AC3E}">
        <p14:creationId xmlns:p14="http://schemas.microsoft.com/office/powerpoint/2010/main" val="187529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C21F-A58E-670E-1311-2E3C7F40BD4D}"/>
              </a:ext>
            </a:extLst>
          </p:cNvPr>
          <p:cNvSpPr>
            <a:spLocks noGrp="1"/>
          </p:cNvSpPr>
          <p:nvPr>
            <p:ph type="title"/>
          </p:nvPr>
        </p:nvSpPr>
        <p:spPr/>
        <p:txBody>
          <a:bodyPr/>
          <a:lstStyle/>
          <a:p>
            <a:r>
              <a:rPr lang="en-GB" dirty="0"/>
              <a:t>Theme of This Retreat</a:t>
            </a:r>
            <a:endParaRPr lang="en-NG" dirty="0"/>
          </a:p>
        </p:txBody>
      </p:sp>
      <p:sp>
        <p:nvSpPr>
          <p:cNvPr id="3" name="Content Placeholder 2">
            <a:extLst>
              <a:ext uri="{FF2B5EF4-FFF2-40B4-BE49-F238E27FC236}">
                <a16:creationId xmlns:a16="http://schemas.microsoft.com/office/drawing/2014/main" id="{34E9C7EB-ECBD-6A98-C2C4-8977C4D3DC4C}"/>
              </a:ext>
            </a:extLst>
          </p:cNvPr>
          <p:cNvSpPr>
            <a:spLocks noGrp="1"/>
          </p:cNvSpPr>
          <p:nvPr>
            <p:ph idx="1"/>
          </p:nvPr>
        </p:nvSpPr>
        <p:spPr/>
        <p:txBody>
          <a:bodyPr>
            <a:normAutofit/>
          </a:bodyPr>
          <a:lstStyle/>
          <a:p>
            <a:pPr>
              <a:lnSpc>
                <a:spcPct val="200000"/>
              </a:lnSpc>
            </a:pPr>
            <a:r>
              <a:rPr lang="en-GB" sz="3200" dirty="0"/>
              <a:t>A New </a:t>
            </a:r>
            <a:r>
              <a:rPr lang="en-GB" sz="3200" dirty="0">
                <a:solidFill>
                  <a:srgbClr val="FF0000"/>
                </a:solidFill>
              </a:rPr>
              <a:t>Strategic Direction </a:t>
            </a:r>
            <a:r>
              <a:rPr lang="en-GB" sz="3200" dirty="0"/>
              <a:t>to </a:t>
            </a:r>
            <a:r>
              <a:rPr lang="en-GB" sz="3200" dirty="0">
                <a:solidFill>
                  <a:srgbClr val="FF0000"/>
                </a:solidFill>
              </a:rPr>
              <a:t>Inspire</a:t>
            </a:r>
            <a:r>
              <a:rPr lang="en-GB" sz="3200" dirty="0"/>
              <a:t> and </a:t>
            </a:r>
            <a:r>
              <a:rPr lang="en-GB" sz="3200" dirty="0">
                <a:solidFill>
                  <a:srgbClr val="FF0000"/>
                </a:solidFill>
              </a:rPr>
              <a:t>Reposition</a:t>
            </a:r>
            <a:r>
              <a:rPr lang="en-GB" sz="3200" dirty="0"/>
              <a:t> the Rivers State University for </a:t>
            </a:r>
            <a:r>
              <a:rPr lang="en-GB" sz="3200" dirty="0">
                <a:solidFill>
                  <a:srgbClr val="FF0000"/>
                </a:solidFill>
              </a:rPr>
              <a:t>Excellence</a:t>
            </a:r>
            <a:r>
              <a:rPr lang="en-GB" sz="3200" dirty="0"/>
              <a:t> and </a:t>
            </a:r>
            <a:r>
              <a:rPr lang="en-GB" sz="3200" dirty="0">
                <a:solidFill>
                  <a:srgbClr val="FF0000"/>
                </a:solidFill>
              </a:rPr>
              <a:t>Creativity</a:t>
            </a:r>
            <a:endParaRPr lang="en-NG" sz="3200" dirty="0">
              <a:solidFill>
                <a:srgbClr val="FF0000"/>
              </a:solidFill>
            </a:endParaRPr>
          </a:p>
        </p:txBody>
      </p:sp>
      <p:sp>
        <p:nvSpPr>
          <p:cNvPr id="4" name="Date Placeholder 3">
            <a:extLst>
              <a:ext uri="{FF2B5EF4-FFF2-40B4-BE49-F238E27FC236}">
                <a16:creationId xmlns:a16="http://schemas.microsoft.com/office/drawing/2014/main" id="{BCC206CF-84CA-7989-3537-B1E26EE3A5D7}"/>
              </a:ext>
            </a:extLst>
          </p:cNvPr>
          <p:cNvSpPr>
            <a:spLocks noGrp="1"/>
          </p:cNvSpPr>
          <p:nvPr>
            <p:ph type="dt" sz="half" idx="10"/>
          </p:nvPr>
        </p:nvSpPr>
        <p:spPr/>
        <p:txBody>
          <a:bodyPr/>
          <a:lstStyle/>
          <a:p>
            <a:fld id="{8346BF87-D7E7-4193-A16A-F1E7AD3DAE18}" type="datetime8">
              <a:rPr lang="en-NG" smtClean="0"/>
              <a:t>09/04/2026 07:01</a:t>
            </a:fld>
            <a:endParaRPr lang="en-NG"/>
          </a:p>
        </p:txBody>
      </p:sp>
      <p:sp>
        <p:nvSpPr>
          <p:cNvPr id="5" name="Footer Placeholder 4">
            <a:extLst>
              <a:ext uri="{FF2B5EF4-FFF2-40B4-BE49-F238E27FC236}">
                <a16:creationId xmlns:a16="http://schemas.microsoft.com/office/drawing/2014/main" id="{D5904C23-1D0B-053F-A9B5-F299C438F1B1}"/>
              </a:ext>
            </a:extLst>
          </p:cNvPr>
          <p:cNvSpPr>
            <a:spLocks noGrp="1"/>
          </p:cNvSpPr>
          <p:nvPr>
            <p:ph type="ftr" sz="quarter" idx="11"/>
          </p:nvPr>
        </p:nvSpPr>
        <p:spPr/>
        <p:txBody>
          <a:bodyPr/>
          <a:lstStyle/>
          <a:p>
            <a:r>
              <a:rPr lang="en-GB"/>
              <a:t>RIVERS STATE UNIVERSITY COUNCIL-MANAGEMENT RETREAT APRIL 2026</a:t>
            </a:r>
            <a:endParaRPr lang="en-NG" dirty="0"/>
          </a:p>
        </p:txBody>
      </p:sp>
      <p:sp>
        <p:nvSpPr>
          <p:cNvPr id="6" name="Slide Number Placeholder 5">
            <a:extLst>
              <a:ext uri="{FF2B5EF4-FFF2-40B4-BE49-F238E27FC236}">
                <a16:creationId xmlns:a16="http://schemas.microsoft.com/office/drawing/2014/main" id="{D177275E-7FD5-CFBF-8525-49DC5859BC1F}"/>
              </a:ext>
            </a:extLst>
          </p:cNvPr>
          <p:cNvSpPr>
            <a:spLocks noGrp="1"/>
          </p:cNvSpPr>
          <p:nvPr>
            <p:ph type="sldNum" sz="quarter" idx="12"/>
          </p:nvPr>
        </p:nvSpPr>
        <p:spPr/>
        <p:txBody>
          <a:bodyPr/>
          <a:lstStyle/>
          <a:p>
            <a:fld id="{39861E04-3D39-4E68-B143-389358F2EAD7}" type="slidenum">
              <a:rPr lang="en-NG" smtClean="0"/>
              <a:t>4</a:t>
            </a:fld>
            <a:endParaRPr lang="en-NG"/>
          </a:p>
        </p:txBody>
      </p:sp>
    </p:spTree>
    <p:extLst>
      <p:ext uri="{BB962C8B-B14F-4D97-AF65-F5344CB8AC3E}">
        <p14:creationId xmlns:p14="http://schemas.microsoft.com/office/powerpoint/2010/main" val="133941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3FEEE2-B7E4-BC4B-B3A5-BDC1E08E3BFF}"/>
              </a:ext>
            </a:extLst>
          </p:cNvPr>
          <p:cNvSpPr>
            <a:spLocks noGrp="1"/>
          </p:cNvSpPr>
          <p:nvPr>
            <p:ph idx="1"/>
          </p:nvPr>
        </p:nvSpPr>
        <p:spPr>
          <a:xfrm>
            <a:off x="838200" y="1124608"/>
            <a:ext cx="10515600" cy="5052356"/>
          </a:xfrm>
        </p:spPr>
        <p:txBody>
          <a:bodyPr>
            <a:normAutofit fontScale="92500"/>
          </a:bodyPr>
          <a:lstStyle/>
          <a:p>
            <a:pPr algn="l">
              <a:lnSpc>
                <a:spcPct val="150000"/>
              </a:lnSpc>
            </a:pPr>
            <a:r>
              <a:rPr lang="en-GB" b="0" i="0" dirty="0">
                <a:solidFill>
                  <a:srgbClr val="FF0000"/>
                </a:solidFill>
                <a:effectLst/>
                <a:latin typeface="Helvetica Neue, Helvetica, Arial, sans-serif"/>
              </a:rPr>
              <a:t>Diversity, Equity, and Inclusion</a:t>
            </a:r>
            <a:r>
              <a:rPr lang="en-GB" b="0" i="0" dirty="0">
                <a:solidFill>
                  <a:srgbClr val="1D2228"/>
                </a:solidFill>
                <a:effectLst/>
                <a:latin typeface="Helvetica Neue, Helvetica, Arial, sans-serif"/>
              </a:rPr>
              <a:t>: Fostering a diverse and inclusive community, promoting equity, and addressing systemic barriers.</a:t>
            </a:r>
            <a:endParaRPr lang="en-GB" b="0" i="0" dirty="0">
              <a:solidFill>
                <a:srgbClr val="1D2228"/>
              </a:solidFill>
              <a:effectLst/>
              <a:latin typeface="Helvetica Neue"/>
            </a:endParaRPr>
          </a:p>
          <a:p>
            <a:pPr algn="l">
              <a:lnSpc>
                <a:spcPct val="150000"/>
              </a:lnSpc>
            </a:pPr>
            <a:r>
              <a:rPr lang="en-GB" b="0" i="0" dirty="0">
                <a:solidFill>
                  <a:srgbClr val="FF0000"/>
                </a:solidFill>
                <a:effectLst/>
                <a:latin typeface="Helvetica Neue, Helvetica, Arial, sans-serif"/>
              </a:rPr>
              <a:t>Community Engagement</a:t>
            </a:r>
            <a:r>
              <a:rPr lang="en-GB" b="0" i="0" dirty="0">
                <a:solidFill>
                  <a:srgbClr val="1D2228"/>
                </a:solidFill>
                <a:effectLst/>
                <a:latin typeface="Helvetica Neue, Helvetica, Arial, sans-serif"/>
              </a:rPr>
              <a:t>: Building partnerships with local communities, industries, and organizations to drive economic growth and social impact.</a:t>
            </a:r>
            <a:endParaRPr lang="en-GB" b="0" i="0" dirty="0">
              <a:solidFill>
                <a:srgbClr val="1D2228"/>
              </a:solidFill>
              <a:effectLst/>
              <a:latin typeface="Helvetica Neue"/>
            </a:endParaRPr>
          </a:p>
          <a:p>
            <a:pPr algn="l">
              <a:lnSpc>
                <a:spcPct val="150000"/>
              </a:lnSpc>
            </a:pPr>
            <a:r>
              <a:rPr lang="en-GB" b="0" i="0" dirty="0">
                <a:solidFill>
                  <a:srgbClr val="FF0000"/>
                </a:solidFill>
                <a:effectLst/>
                <a:latin typeface="Helvetica Neue, Helvetica, Arial, sans-serif"/>
              </a:rPr>
              <a:t>Sustainability</a:t>
            </a:r>
            <a:r>
              <a:rPr lang="en-GB" b="0" i="0" dirty="0">
                <a:solidFill>
                  <a:srgbClr val="1D2228"/>
                </a:solidFill>
                <a:effectLst/>
                <a:latin typeface="Helvetica Neue, Helvetica, Arial, sans-serif"/>
              </a:rPr>
              <a:t>: Reducing the university's environmental footprint, promoting sustainable practices, and ensuring long-term financial viability.</a:t>
            </a:r>
            <a:endParaRPr lang="en-GB" b="0" i="0" dirty="0">
              <a:solidFill>
                <a:srgbClr val="1D2228"/>
              </a:solidFill>
              <a:effectLst/>
              <a:latin typeface="Helvetica Neue"/>
            </a:endParaRPr>
          </a:p>
        </p:txBody>
      </p:sp>
      <p:sp>
        <p:nvSpPr>
          <p:cNvPr id="4" name="Date Placeholder 3">
            <a:extLst>
              <a:ext uri="{FF2B5EF4-FFF2-40B4-BE49-F238E27FC236}">
                <a16:creationId xmlns:a16="http://schemas.microsoft.com/office/drawing/2014/main" id="{9112BF3A-46D4-C494-0526-9B4B2486F441}"/>
              </a:ext>
            </a:extLst>
          </p:cNvPr>
          <p:cNvSpPr>
            <a:spLocks noGrp="1"/>
          </p:cNvSpPr>
          <p:nvPr>
            <p:ph type="dt" sz="half" idx="10"/>
          </p:nvPr>
        </p:nvSpPr>
        <p:spPr/>
        <p:txBody>
          <a:bodyPr/>
          <a:lstStyle/>
          <a:p>
            <a:fld id="{E4EF7D99-3510-4378-8907-9DC7A107C6EB}" type="datetime8">
              <a:rPr lang="en-NG" smtClean="0"/>
              <a:t>09/04/2026 07:01</a:t>
            </a:fld>
            <a:endParaRPr lang="en-NG"/>
          </a:p>
        </p:txBody>
      </p:sp>
      <p:sp>
        <p:nvSpPr>
          <p:cNvPr id="5" name="Footer Placeholder 4">
            <a:extLst>
              <a:ext uri="{FF2B5EF4-FFF2-40B4-BE49-F238E27FC236}">
                <a16:creationId xmlns:a16="http://schemas.microsoft.com/office/drawing/2014/main" id="{16738070-8E02-287A-D1F8-5AEEC320F226}"/>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F1549002-BBB1-8346-F21E-50B358866BA0}"/>
              </a:ext>
            </a:extLst>
          </p:cNvPr>
          <p:cNvSpPr>
            <a:spLocks noGrp="1"/>
          </p:cNvSpPr>
          <p:nvPr>
            <p:ph type="sldNum" sz="quarter" idx="12"/>
          </p:nvPr>
        </p:nvSpPr>
        <p:spPr/>
        <p:txBody>
          <a:bodyPr/>
          <a:lstStyle/>
          <a:p>
            <a:fld id="{39861E04-3D39-4E68-B143-389358F2EAD7}" type="slidenum">
              <a:rPr lang="en-NG" smtClean="0"/>
              <a:t>40</a:t>
            </a:fld>
            <a:endParaRPr lang="en-NG"/>
          </a:p>
        </p:txBody>
      </p:sp>
    </p:spTree>
    <p:extLst>
      <p:ext uri="{BB962C8B-B14F-4D97-AF65-F5344CB8AC3E}">
        <p14:creationId xmlns:p14="http://schemas.microsoft.com/office/powerpoint/2010/main" val="4047909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885-29EE-D76B-F55F-1E1DF642E5D7}"/>
              </a:ext>
            </a:extLst>
          </p:cNvPr>
          <p:cNvSpPr>
            <a:spLocks noGrp="1"/>
          </p:cNvSpPr>
          <p:nvPr>
            <p:ph type="title"/>
          </p:nvPr>
        </p:nvSpPr>
        <p:spPr/>
        <p:txBody>
          <a:bodyPr/>
          <a:lstStyle/>
          <a:p>
            <a:r>
              <a:rPr lang="en-GB" altLang="en-NG" dirty="0">
                <a:solidFill>
                  <a:srgbClr val="FF0000"/>
                </a:solidFill>
              </a:rPr>
              <a:t>Developing institutional research strategies</a:t>
            </a:r>
            <a:endParaRPr lang="en-NG" dirty="0">
              <a:solidFill>
                <a:srgbClr val="FF0000"/>
              </a:solidFill>
            </a:endParaRPr>
          </a:p>
        </p:txBody>
      </p:sp>
      <p:sp>
        <p:nvSpPr>
          <p:cNvPr id="3" name="Content Placeholder 2">
            <a:extLst>
              <a:ext uri="{FF2B5EF4-FFF2-40B4-BE49-F238E27FC236}">
                <a16:creationId xmlns:a16="http://schemas.microsoft.com/office/drawing/2014/main" id="{A8550555-943E-D65C-13FF-F268F016F33D}"/>
              </a:ext>
            </a:extLst>
          </p:cNvPr>
          <p:cNvSpPr>
            <a:spLocks noGrp="1"/>
          </p:cNvSpPr>
          <p:nvPr>
            <p:ph idx="1"/>
          </p:nvPr>
        </p:nvSpPr>
        <p:spPr/>
        <p:txBody>
          <a:bodyPr>
            <a:normAutofit fontScale="85000" lnSpcReduction="10000"/>
          </a:bodyPr>
          <a:lstStyle/>
          <a:p>
            <a:pPr eaLnBrk="1" hangingPunct="1">
              <a:lnSpc>
                <a:spcPct val="200000"/>
              </a:lnSpc>
            </a:pPr>
            <a:r>
              <a:rPr lang="en-GB" altLang="en-NG" sz="4400" dirty="0"/>
              <a:t>What is strategic management?</a:t>
            </a:r>
          </a:p>
          <a:p>
            <a:pPr eaLnBrk="1" hangingPunct="1">
              <a:lnSpc>
                <a:spcPct val="200000"/>
              </a:lnSpc>
            </a:pPr>
            <a:r>
              <a:rPr lang="en-GB" altLang="en-NG" sz="4400" dirty="0"/>
              <a:t>Relationship to the complex, ever-changing, ever more challenging, policy and operating environment</a:t>
            </a:r>
          </a:p>
          <a:p>
            <a:endParaRPr lang="en-NG" dirty="0"/>
          </a:p>
        </p:txBody>
      </p:sp>
      <p:sp>
        <p:nvSpPr>
          <p:cNvPr id="4" name="Date Placeholder 3">
            <a:extLst>
              <a:ext uri="{FF2B5EF4-FFF2-40B4-BE49-F238E27FC236}">
                <a16:creationId xmlns:a16="http://schemas.microsoft.com/office/drawing/2014/main" id="{684F0C36-E19D-3DC8-F1F5-B63A904E0216}"/>
              </a:ext>
            </a:extLst>
          </p:cNvPr>
          <p:cNvSpPr>
            <a:spLocks noGrp="1"/>
          </p:cNvSpPr>
          <p:nvPr>
            <p:ph type="dt" sz="half" idx="10"/>
          </p:nvPr>
        </p:nvSpPr>
        <p:spPr/>
        <p:txBody>
          <a:bodyPr/>
          <a:lstStyle/>
          <a:p>
            <a:fld id="{86045395-882E-4121-97C4-E5A06A9360FA}" type="datetime8">
              <a:rPr lang="en-NG" smtClean="0"/>
              <a:t>09/04/2026 07:01</a:t>
            </a:fld>
            <a:endParaRPr lang="en-NG"/>
          </a:p>
        </p:txBody>
      </p:sp>
      <p:sp>
        <p:nvSpPr>
          <p:cNvPr id="5" name="Footer Placeholder 4">
            <a:extLst>
              <a:ext uri="{FF2B5EF4-FFF2-40B4-BE49-F238E27FC236}">
                <a16:creationId xmlns:a16="http://schemas.microsoft.com/office/drawing/2014/main" id="{794D898B-A946-BD8D-45A8-60D8B2D4397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8B7A3C5D-EBEA-A43F-427A-2690D9037A39}"/>
              </a:ext>
            </a:extLst>
          </p:cNvPr>
          <p:cNvSpPr>
            <a:spLocks noGrp="1"/>
          </p:cNvSpPr>
          <p:nvPr>
            <p:ph type="sldNum" sz="quarter" idx="12"/>
          </p:nvPr>
        </p:nvSpPr>
        <p:spPr/>
        <p:txBody>
          <a:bodyPr/>
          <a:lstStyle/>
          <a:p>
            <a:fld id="{39861E04-3D39-4E68-B143-389358F2EAD7}" type="slidenum">
              <a:rPr lang="en-NG" smtClean="0"/>
              <a:t>41</a:t>
            </a:fld>
            <a:endParaRPr lang="en-NG"/>
          </a:p>
        </p:txBody>
      </p:sp>
    </p:spTree>
    <p:extLst>
      <p:ext uri="{BB962C8B-B14F-4D97-AF65-F5344CB8AC3E}">
        <p14:creationId xmlns:p14="http://schemas.microsoft.com/office/powerpoint/2010/main" val="1365995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7A4A-DF82-398B-FA78-A8399226674A}"/>
              </a:ext>
            </a:extLst>
          </p:cNvPr>
          <p:cNvSpPr>
            <a:spLocks noGrp="1"/>
          </p:cNvSpPr>
          <p:nvPr>
            <p:ph type="title"/>
          </p:nvPr>
        </p:nvSpPr>
        <p:spPr/>
        <p:txBody>
          <a:bodyPr/>
          <a:lstStyle/>
          <a:p>
            <a:r>
              <a:rPr lang="en-GB" altLang="en-NG" dirty="0">
                <a:solidFill>
                  <a:srgbClr val="FF0000"/>
                </a:solidFill>
              </a:rPr>
              <a:t>Approaches to strategy development</a:t>
            </a:r>
            <a:endParaRPr lang="en-NG" dirty="0">
              <a:solidFill>
                <a:srgbClr val="FF0000"/>
              </a:solidFill>
            </a:endParaRPr>
          </a:p>
        </p:txBody>
      </p:sp>
      <p:sp>
        <p:nvSpPr>
          <p:cNvPr id="3" name="Content Placeholder 2">
            <a:extLst>
              <a:ext uri="{FF2B5EF4-FFF2-40B4-BE49-F238E27FC236}">
                <a16:creationId xmlns:a16="http://schemas.microsoft.com/office/drawing/2014/main" id="{21886DCC-FC57-4557-4CBF-537F98AAE143}"/>
              </a:ext>
            </a:extLst>
          </p:cNvPr>
          <p:cNvSpPr>
            <a:spLocks noGrp="1"/>
          </p:cNvSpPr>
          <p:nvPr>
            <p:ph idx="1"/>
          </p:nvPr>
        </p:nvSpPr>
        <p:spPr/>
        <p:txBody>
          <a:bodyPr/>
          <a:lstStyle/>
          <a:p>
            <a:pPr eaLnBrk="1" hangingPunct="1"/>
            <a:r>
              <a:rPr lang="en-GB" altLang="en-NG" dirty="0"/>
              <a:t>Corporate approach</a:t>
            </a:r>
          </a:p>
          <a:p>
            <a:pPr lvl="1" eaLnBrk="1" hangingPunct="1"/>
            <a:r>
              <a:rPr lang="en-GB" altLang="en-NG" dirty="0"/>
              <a:t>Top-down, Definitional, Directive…</a:t>
            </a:r>
          </a:p>
          <a:p>
            <a:pPr eaLnBrk="1" hangingPunct="1"/>
            <a:r>
              <a:rPr lang="en-GB" altLang="en-NG" dirty="0"/>
              <a:t>Emergent approach</a:t>
            </a:r>
          </a:p>
          <a:p>
            <a:pPr lvl="1" eaLnBrk="1" hangingPunct="1"/>
            <a:r>
              <a:rPr lang="en-GB" altLang="en-NG" dirty="0"/>
              <a:t>Bottom-up, Opportunistic, Inquisitive…</a:t>
            </a:r>
          </a:p>
          <a:p>
            <a:pPr eaLnBrk="1" hangingPunct="1"/>
            <a:r>
              <a:rPr lang="en-GB" altLang="en-NG" dirty="0"/>
              <a:t>Participative approach</a:t>
            </a:r>
          </a:p>
          <a:p>
            <a:pPr lvl="1" eaLnBrk="1" hangingPunct="1"/>
            <a:r>
              <a:rPr lang="en-GB" altLang="en-NG" dirty="0"/>
              <a:t>Challenging dialogue, Inclusive, Engaging…</a:t>
            </a:r>
          </a:p>
          <a:p>
            <a:pPr eaLnBrk="1" hangingPunct="1"/>
            <a:r>
              <a:rPr lang="en-GB" altLang="en-NG" dirty="0"/>
              <a:t>What are the potential benefits and/or disadvantages of each of these?</a:t>
            </a:r>
          </a:p>
        </p:txBody>
      </p:sp>
      <p:sp>
        <p:nvSpPr>
          <p:cNvPr id="4" name="Date Placeholder 3">
            <a:extLst>
              <a:ext uri="{FF2B5EF4-FFF2-40B4-BE49-F238E27FC236}">
                <a16:creationId xmlns:a16="http://schemas.microsoft.com/office/drawing/2014/main" id="{67C4D3A2-D485-D504-C81B-6460D1805FB4}"/>
              </a:ext>
            </a:extLst>
          </p:cNvPr>
          <p:cNvSpPr>
            <a:spLocks noGrp="1"/>
          </p:cNvSpPr>
          <p:nvPr>
            <p:ph type="dt" sz="half" idx="10"/>
          </p:nvPr>
        </p:nvSpPr>
        <p:spPr/>
        <p:txBody>
          <a:bodyPr/>
          <a:lstStyle/>
          <a:p>
            <a:fld id="{A306B136-8E9A-44D0-9212-9C0BD066124B}" type="datetime8">
              <a:rPr lang="en-NG" smtClean="0"/>
              <a:t>09/04/2026 07:01</a:t>
            </a:fld>
            <a:endParaRPr lang="en-NG"/>
          </a:p>
        </p:txBody>
      </p:sp>
      <p:sp>
        <p:nvSpPr>
          <p:cNvPr id="5" name="Footer Placeholder 4">
            <a:extLst>
              <a:ext uri="{FF2B5EF4-FFF2-40B4-BE49-F238E27FC236}">
                <a16:creationId xmlns:a16="http://schemas.microsoft.com/office/drawing/2014/main" id="{23F80BE5-8A21-9B41-0E25-7CE8933FBF1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6B0C2E21-D9EE-FDDE-5FD7-AF60F64206B2}"/>
              </a:ext>
            </a:extLst>
          </p:cNvPr>
          <p:cNvSpPr>
            <a:spLocks noGrp="1"/>
          </p:cNvSpPr>
          <p:nvPr>
            <p:ph type="sldNum" sz="quarter" idx="12"/>
          </p:nvPr>
        </p:nvSpPr>
        <p:spPr/>
        <p:txBody>
          <a:bodyPr/>
          <a:lstStyle/>
          <a:p>
            <a:fld id="{39861E04-3D39-4E68-B143-389358F2EAD7}" type="slidenum">
              <a:rPr lang="en-NG" smtClean="0"/>
              <a:t>42</a:t>
            </a:fld>
            <a:endParaRPr lang="en-NG"/>
          </a:p>
        </p:txBody>
      </p:sp>
    </p:spTree>
    <p:extLst>
      <p:ext uri="{BB962C8B-B14F-4D97-AF65-F5344CB8AC3E}">
        <p14:creationId xmlns:p14="http://schemas.microsoft.com/office/powerpoint/2010/main" val="3729880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312E46F-DB75-292A-6995-F2B252E959B2}"/>
              </a:ext>
            </a:extLst>
          </p:cNvPr>
          <p:cNvSpPr>
            <a:spLocks noGrp="1"/>
          </p:cNvSpPr>
          <p:nvPr>
            <p:ph type="dt" sz="half" idx="10"/>
          </p:nvPr>
        </p:nvSpPr>
        <p:spPr/>
        <p:txBody>
          <a:bodyPr/>
          <a:lstStyle/>
          <a:p>
            <a:fld id="{EB2E68CF-22DE-457D-8A86-068A6DC44A6D}" type="datetime8">
              <a:rPr lang="en-NG" smtClean="0"/>
              <a:t>09/04/2026 07:01</a:t>
            </a:fld>
            <a:endParaRPr lang="en-NG"/>
          </a:p>
        </p:txBody>
      </p:sp>
      <p:sp>
        <p:nvSpPr>
          <p:cNvPr id="5" name="Footer Placeholder 4">
            <a:extLst>
              <a:ext uri="{FF2B5EF4-FFF2-40B4-BE49-F238E27FC236}">
                <a16:creationId xmlns:a16="http://schemas.microsoft.com/office/drawing/2014/main" id="{CFD18E26-AD13-6ED9-F359-00016510D05A}"/>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9714CE8E-FE5E-DC60-4942-387A035349E6}"/>
              </a:ext>
            </a:extLst>
          </p:cNvPr>
          <p:cNvSpPr>
            <a:spLocks noGrp="1"/>
          </p:cNvSpPr>
          <p:nvPr>
            <p:ph type="sldNum" sz="quarter" idx="12"/>
          </p:nvPr>
        </p:nvSpPr>
        <p:spPr/>
        <p:txBody>
          <a:bodyPr/>
          <a:lstStyle/>
          <a:p>
            <a:fld id="{39861E04-3D39-4E68-B143-389358F2EAD7}" type="slidenum">
              <a:rPr lang="en-NG" smtClean="0"/>
              <a:t>43</a:t>
            </a:fld>
            <a:endParaRPr lang="en-NG"/>
          </a:p>
        </p:txBody>
      </p:sp>
      <p:sp>
        <p:nvSpPr>
          <p:cNvPr id="8" name="Title 7">
            <a:extLst>
              <a:ext uri="{FF2B5EF4-FFF2-40B4-BE49-F238E27FC236}">
                <a16:creationId xmlns:a16="http://schemas.microsoft.com/office/drawing/2014/main" id="{272E525C-C76D-8EED-D046-2A874CD16D44}"/>
              </a:ext>
            </a:extLst>
          </p:cNvPr>
          <p:cNvSpPr>
            <a:spLocks noGrp="1"/>
          </p:cNvSpPr>
          <p:nvPr>
            <p:ph type="title"/>
          </p:nvPr>
        </p:nvSpPr>
        <p:spPr/>
        <p:txBody>
          <a:bodyPr/>
          <a:lstStyle/>
          <a:p>
            <a:r>
              <a:rPr lang="en-GB" dirty="0"/>
              <a:t>Strategic Planning Cycle</a:t>
            </a:r>
            <a:endParaRPr lang="en-NG" dirty="0"/>
          </a:p>
        </p:txBody>
      </p:sp>
      <p:sp>
        <p:nvSpPr>
          <p:cNvPr id="9" name="Text Box 12">
            <a:extLst>
              <a:ext uri="{FF2B5EF4-FFF2-40B4-BE49-F238E27FC236}">
                <a16:creationId xmlns:a16="http://schemas.microsoft.com/office/drawing/2014/main" id="{86E87C5B-EC93-1CC2-0257-A27385883758}"/>
              </a:ext>
            </a:extLst>
          </p:cNvPr>
          <p:cNvSpPr txBox="1">
            <a:spLocks noGrp="1" noChangeArrowheads="1"/>
          </p:cNvSpPr>
          <p:nvPr>
            <p:ph idx="1"/>
          </p:nvPr>
        </p:nvSpPr>
        <p:spPr bwMode="auto">
          <a:xfrm>
            <a:off x="838200" y="1825625"/>
            <a:ext cx="105156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Char char="•"/>
            </a:pPr>
            <a:r>
              <a:rPr lang="en-GB" altLang="en-NG" sz="2000" dirty="0">
                <a:cs typeface="Arial" panose="020B0604020202020204" pitchFamily="34" charset="0"/>
              </a:rPr>
              <a:t>  </a:t>
            </a:r>
            <a:r>
              <a:rPr lang="en-GB" altLang="en-NG" sz="2000" b="1" i="1" dirty="0">
                <a:cs typeface="Arial" panose="020B0604020202020204" pitchFamily="34" charset="0"/>
              </a:rPr>
              <a:t>Actions</a:t>
            </a:r>
          </a:p>
          <a:p>
            <a:pPr>
              <a:spcBef>
                <a:spcPct val="50000"/>
              </a:spcBef>
              <a:buFontTx/>
              <a:buChar char="•"/>
            </a:pPr>
            <a:r>
              <a:rPr lang="en-GB" altLang="en-NG" sz="2000" dirty="0">
                <a:cs typeface="Arial" panose="020B0604020202020204" pitchFamily="34" charset="0"/>
              </a:rPr>
              <a:t>  </a:t>
            </a:r>
            <a:r>
              <a:rPr lang="en-GB" altLang="en-NG" sz="2000" b="1" i="1" dirty="0">
                <a:cs typeface="Arial" panose="020B0604020202020204" pitchFamily="34" charset="0"/>
              </a:rPr>
              <a:t>Priorities </a:t>
            </a:r>
          </a:p>
          <a:p>
            <a:pPr>
              <a:spcBef>
                <a:spcPct val="50000"/>
              </a:spcBef>
              <a:buFontTx/>
              <a:buChar char="•"/>
            </a:pPr>
            <a:r>
              <a:rPr lang="en-GB" altLang="en-NG" sz="2000" b="1" i="1" dirty="0">
                <a:cs typeface="Arial" panose="020B0604020202020204" pitchFamily="34" charset="0"/>
              </a:rPr>
              <a:t>  Time lines</a:t>
            </a:r>
          </a:p>
          <a:p>
            <a:pPr>
              <a:spcBef>
                <a:spcPct val="50000"/>
              </a:spcBef>
              <a:buFontTx/>
              <a:buChar char="•"/>
            </a:pPr>
            <a:r>
              <a:rPr lang="en-GB" altLang="en-NG" sz="2000" b="1" i="1" dirty="0">
                <a:cs typeface="Arial" panose="020B0604020202020204" pitchFamily="34" charset="0"/>
              </a:rPr>
              <a:t>  Resources</a:t>
            </a:r>
          </a:p>
          <a:p>
            <a:pPr>
              <a:spcBef>
                <a:spcPct val="50000"/>
              </a:spcBef>
              <a:buFontTx/>
              <a:buChar char="•"/>
            </a:pPr>
            <a:r>
              <a:rPr lang="en-GB" altLang="en-NG" sz="2000" b="1" i="1" dirty="0">
                <a:cs typeface="Arial" panose="020B0604020202020204" pitchFamily="34" charset="0"/>
              </a:rPr>
              <a:t>  Milestones</a:t>
            </a:r>
          </a:p>
          <a:p>
            <a:pPr>
              <a:spcBef>
                <a:spcPct val="50000"/>
              </a:spcBef>
              <a:buFontTx/>
              <a:buChar char="•"/>
            </a:pPr>
            <a:r>
              <a:rPr lang="en-GB" altLang="en-NG" sz="2000" b="1" i="1" dirty="0">
                <a:cs typeface="Arial" panose="020B0604020202020204" pitchFamily="34" charset="0"/>
              </a:rPr>
              <a:t>  Monitoring</a:t>
            </a:r>
          </a:p>
        </p:txBody>
      </p:sp>
      <p:grpSp>
        <p:nvGrpSpPr>
          <p:cNvPr id="14" name="Diagram 2">
            <a:extLst>
              <a:ext uri="{FF2B5EF4-FFF2-40B4-BE49-F238E27FC236}">
                <a16:creationId xmlns:a16="http://schemas.microsoft.com/office/drawing/2014/main" id="{F61DFE9E-5C5E-82F3-5A6D-3FB9532814C5}"/>
              </a:ext>
            </a:extLst>
          </p:cNvPr>
          <p:cNvGrpSpPr>
            <a:grpSpLocks/>
          </p:cNvGrpSpPr>
          <p:nvPr/>
        </p:nvGrpSpPr>
        <p:grpSpPr bwMode="auto">
          <a:xfrm>
            <a:off x="2736849" y="1649413"/>
            <a:ext cx="6344089" cy="4095750"/>
            <a:chOff x="1429" y="705"/>
            <a:chExt cx="2858" cy="2858"/>
          </a:xfrm>
        </p:grpSpPr>
        <p:sp>
          <p:nvSpPr>
            <p:cNvPr id="15" name="_s2052">
              <a:extLst>
                <a:ext uri="{FF2B5EF4-FFF2-40B4-BE49-F238E27FC236}">
                  <a16:creationId xmlns:a16="http://schemas.microsoft.com/office/drawing/2014/main" id="{BDDC347A-A57D-1CA2-B617-69B2353EA647}"/>
                </a:ext>
              </a:extLst>
            </p:cNvPr>
            <p:cNvSpPr>
              <a:spLocks noChangeArrowheads="1" noTextEdit="1"/>
            </p:cNvSpPr>
            <p:nvPr/>
          </p:nvSpPr>
          <p:spPr bwMode="auto">
            <a:xfrm>
              <a:off x="1935" y="919"/>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808000">
                <a:alpha val="30000"/>
              </a:srgbClr>
            </a:solidFill>
            <a:ln w="9525">
              <a:solidFill>
                <a:srgbClr val="993300"/>
              </a:solidFill>
              <a:miter lim="800000"/>
              <a:headEnd/>
              <a:tailEnd/>
            </a:ln>
          </p:spPr>
          <p:txBody>
            <a:bodyPr vert="horz" wrap="square" lIns="0" tIns="0" rIns="0" bIns="0" numCol="1" anchor="ctr" anchorCtr="0" compatLnSpc="1">
              <a:prstTxWarp prst="textNoShape">
                <a:avLst/>
              </a:prstTxWarp>
            </a:bodyPr>
            <a:lstStyle/>
            <a:p>
              <a:endParaRPr lang="en-NG"/>
            </a:p>
          </p:txBody>
        </p:sp>
        <p:sp>
          <p:nvSpPr>
            <p:cNvPr id="16" name="_s2053">
              <a:extLst>
                <a:ext uri="{FF2B5EF4-FFF2-40B4-BE49-F238E27FC236}">
                  <a16:creationId xmlns:a16="http://schemas.microsoft.com/office/drawing/2014/main" id="{2468C53E-1DAB-ABBC-ECB6-A121958F8353}"/>
                </a:ext>
              </a:extLst>
            </p:cNvPr>
            <p:cNvSpPr>
              <a:spLocks noChangeArrowheads="1" noTextEdit="1"/>
            </p:cNvSpPr>
            <p:nvPr/>
          </p:nvSpPr>
          <p:spPr bwMode="auto">
            <a:xfrm rot="7200000">
              <a:off x="2188" y="135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808000">
                <a:alpha val="30000"/>
              </a:srgbClr>
            </a:solidFill>
            <a:ln w="9525">
              <a:solidFill>
                <a:srgbClr val="993300"/>
              </a:solidFill>
              <a:miter lim="800000"/>
              <a:headEnd/>
              <a:tailEnd/>
            </a:ln>
          </p:spPr>
          <p:txBody>
            <a:bodyPr vert="horz" wrap="square" lIns="0" tIns="0" rIns="0" bIns="0" numCol="1" anchor="ctr" anchorCtr="0" compatLnSpc="1">
              <a:prstTxWarp prst="textNoShape">
                <a:avLst/>
              </a:prstTxWarp>
            </a:bodyPr>
            <a:lstStyle/>
            <a:p>
              <a:endParaRPr lang="en-NG"/>
            </a:p>
          </p:txBody>
        </p:sp>
        <p:sp>
          <p:nvSpPr>
            <p:cNvPr id="17" name="_s2054">
              <a:extLst>
                <a:ext uri="{FF2B5EF4-FFF2-40B4-BE49-F238E27FC236}">
                  <a16:creationId xmlns:a16="http://schemas.microsoft.com/office/drawing/2014/main" id="{FC58B654-1442-28E7-127E-57F4A3019575}"/>
                </a:ext>
              </a:extLst>
            </p:cNvPr>
            <p:cNvSpPr>
              <a:spLocks noChangeArrowheads="1" noTextEdit="1"/>
            </p:cNvSpPr>
            <p:nvPr/>
          </p:nvSpPr>
          <p:spPr bwMode="auto">
            <a:xfrm rot="14400000">
              <a:off x="1682" y="1357"/>
              <a:ext cx="1847" cy="1847"/>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808000">
                <a:alpha val="30000"/>
              </a:srgbClr>
            </a:solidFill>
            <a:ln w="9525">
              <a:solidFill>
                <a:srgbClr val="993300"/>
              </a:solidFill>
              <a:miter lim="800000"/>
              <a:headEnd/>
              <a:tailEnd/>
            </a:ln>
          </p:spPr>
          <p:txBody>
            <a:bodyPr vert="horz" wrap="square" lIns="0" tIns="0" rIns="0" bIns="0" numCol="1" anchor="ctr" anchorCtr="0" compatLnSpc="1">
              <a:prstTxWarp prst="textNoShape">
                <a:avLst/>
              </a:prstTxWarp>
            </a:bodyPr>
            <a:lstStyle/>
            <a:p>
              <a:endParaRPr lang="en-NG"/>
            </a:p>
          </p:txBody>
        </p:sp>
        <p:sp>
          <p:nvSpPr>
            <p:cNvPr id="18" name="_s2055">
              <a:extLst>
                <a:ext uri="{FF2B5EF4-FFF2-40B4-BE49-F238E27FC236}">
                  <a16:creationId xmlns:a16="http://schemas.microsoft.com/office/drawing/2014/main" id="{8A112A25-D91E-F4FD-5E72-F12839E6DBC6}"/>
                </a:ext>
              </a:extLst>
            </p:cNvPr>
            <p:cNvSpPr>
              <a:spLocks noChangeArrowheads="1"/>
            </p:cNvSpPr>
            <p:nvPr/>
          </p:nvSpPr>
          <p:spPr bwMode="auto">
            <a:xfrm>
              <a:off x="3364" y="1257"/>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NG"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Define</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altLang="en-NG"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Vision/Mission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en-GB" altLang="en-NG"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Objectives</a:t>
              </a:r>
            </a:p>
          </p:txBody>
        </p:sp>
        <p:sp>
          <p:nvSpPr>
            <p:cNvPr id="19" name="_s2056">
              <a:extLst>
                <a:ext uri="{FF2B5EF4-FFF2-40B4-BE49-F238E27FC236}">
                  <a16:creationId xmlns:a16="http://schemas.microsoft.com/office/drawing/2014/main" id="{56BAB5ED-8F01-2697-3288-9543C435A997}"/>
                </a:ext>
              </a:extLst>
            </p:cNvPr>
            <p:cNvSpPr>
              <a:spLocks noChangeArrowheads="1"/>
            </p:cNvSpPr>
            <p:nvPr/>
          </p:nvSpPr>
          <p:spPr bwMode="auto">
            <a:xfrm>
              <a:off x="2489" y="2776"/>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NG" sz="2400" b="0" i="0" u="none" strike="noStrike" cap="none" normalizeH="0" baseline="0">
                  <a:ln>
                    <a:noFill/>
                  </a:ln>
                  <a:solidFill>
                    <a:schemeClr val="tx1"/>
                  </a:solidFill>
                  <a:effectLst/>
                  <a:latin typeface="Arial" panose="020B0604020202020204" pitchFamily="34" charset="0"/>
                  <a:cs typeface="Arial" panose="020B0604020202020204" pitchFamily="34" charset="0"/>
                </a:rPr>
                <a:t>Situation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NG" sz="2400" b="0" i="0" u="none" strike="noStrike" cap="none" normalizeH="0" baseline="0">
                  <a:ln>
                    <a:noFill/>
                  </a:ln>
                  <a:solidFill>
                    <a:schemeClr val="tx1"/>
                  </a:solidFill>
                  <a:effectLst/>
                  <a:latin typeface="Arial" panose="020B0604020202020204" pitchFamily="34" charset="0"/>
                  <a:cs typeface="Arial" panose="020B0604020202020204" pitchFamily="34" charset="0"/>
                </a:rPr>
                <a:t>analysis</a:t>
              </a:r>
            </a:p>
          </p:txBody>
        </p:sp>
        <p:sp>
          <p:nvSpPr>
            <p:cNvPr id="20" name="_s2057">
              <a:extLst>
                <a:ext uri="{FF2B5EF4-FFF2-40B4-BE49-F238E27FC236}">
                  <a16:creationId xmlns:a16="http://schemas.microsoft.com/office/drawing/2014/main" id="{A0FFB7BE-0DCF-8CD7-0F64-BE687C965E70}"/>
                </a:ext>
              </a:extLst>
            </p:cNvPr>
            <p:cNvSpPr>
              <a:spLocks noChangeArrowheads="1"/>
            </p:cNvSpPr>
            <p:nvPr/>
          </p:nvSpPr>
          <p:spPr bwMode="auto">
            <a:xfrm>
              <a:off x="1611" y="1258"/>
              <a:ext cx="741"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NG" sz="2400" b="0" i="0" u="none" strike="noStrike" cap="none" normalizeH="0" baseline="0">
                  <a:ln>
                    <a:noFill/>
                  </a:ln>
                  <a:solidFill>
                    <a:schemeClr val="tx1"/>
                  </a:solidFill>
                  <a:effectLst/>
                  <a:latin typeface="Arial" panose="020B0604020202020204" pitchFamily="34" charset="0"/>
                  <a:cs typeface="Arial" panose="020B0604020202020204" pitchFamily="34" charset="0"/>
                </a:rPr>
                <a:t>Operational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GB" altLang="en-NG" sz="2400" b="0" i="0" u="none" strike="noStrike" cap="none" normalizeH="0" baseline="0">
                  <a:ln>
                    <a:noFill/>
                  </a:ln>
                  <a:solidFill>
                    <a:schemeClr val="tx1"/>
                  </a:solidFill>
                  <a:effectLst/>
                  <a:latin typeface="Arial" panose="020B0604020202020204" pitchFamily="34" charset="0"/>
                  <a:cs typeface="Arial" panose="020B0604020202020204" pitchFamily="34" charset="0"/>
                </a:rPr>
                <a:t>planning</a:t>
              </a:r>
            </a:p>
          </p:txBody>
        </p:sp>
      </p:grpSp>
      <p:sp>
        <p:nvSpPr>
          <p:cNvPr id="11" name="TextBox 10">
            <a:extLst>
              <a:ext uri="{FF2B5EF4-FFF2-40B4-BE49-F238E27FC236}">
                <a16:creationId xmlns:a16="http://schemas.microsoft.com/office/drawing/2014/main" id="{55E98782-BA3C-98DE-E90B-D78B0BA1FCF3}"/>
              </a:ext>
            </a:extLst>
          </p:cNvPr>
          <p:cNvSpPr txBox="1"/>
          <p:nvPr/>
        </p:nvSpPr>
        <p:spPr>
          <a:xfrm>
            <a:off x="5089800" y="5762932"/>
            <a:ext cx="1513490" cy="523220"/>
          </a:xfrm>
          <a:prstGeom prst="rect">
            <a:avLst/>
          </a:prstGeom>
          <a:noFill/>
        </p:spPr>
        <p:txBody>
          <a:bodyPr wrap="square" rtlCol="0">
            <a:spAutoFit/>
          </a:bodyPr>
          <a:lstStyle/>
          <a:p>
            <a:r>
              <a:rPr lang="en-GB" sz="2800" b="1" dirty="0"/>
              <a:t>SWOT</a:t>
            </a:r>
            <a:endParaRPr lang="en-NG" sz="2800" b="1" dirty="0"/>
          </a:p>
        </p:txBody>
      </p:sp>
      <p:sp>
        <p:nvSpPr>
          <p:cNvPr id="13" name="TextBox 12">
            <a:extLst>
              <a:ext uri="{FF2B5EF4-FFF2-40B4-BE49-F238E27FC236}">
                <a16:creationId xmlns:a16="http://schemas.microsoft.com/office/drawing/2014/main" id="{EC5A6C0F-6B32-5E80-9EDA-8DACB37C88F3}"/>
              </a:ext>
            </a:extLst>
          </p:cNvPr>
          <p:cNvSpPr txBox="1"/>
          <p:nvPr/>
        </p:nvSpPr>
        <p:spPr>
          <a:xfrm>
            <a:off x="9417269" y="2322786"/>
            <a:ext cx="1696490" cy="461665"/>
          </a:xfrm>
          <a:prstGeom prst="rect">
            <a:avLst/>
          </a:prstGeom>
          <a:noFill/>
        </p:spPr>
        <p:txBody>
          <a:bodyPr wrap="none" rtlCol="0">
            <a:spAutoFit/>
          </a:bodyPr>
          <a:lstStyle/>
          <a:p>
            <a:r>
              <a:rPr lang="en-GB" sz="2400" b="1" dirty="0"/>
              <a:t>Starting out</a:t>
            </a:r>
            <a:endParaRPr lang="en-NG" sz="2400" b="1" dirty="0"/>
          </a:p>
        </p:txBody>
      </p:sp>
    </p:spTree>
    <p:extLst>
      <p:ext uri="{BB962C8B-B14F-4D97-AF65-F5344CB8AC3E}">
        <p14:creationId xmlns:p14="http://schemas.microsoft.com/office/powerpoint/2010/main" val="41718836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4D2B-9A47-0A0A-B6D9-5FCD52B9CF8C}"/>
              </a:ext>
            </a:extLst>
          </p:cNvPr>
          <p:cNvSpPr>
            <a:spLocks noGrp="1"/>
          </p:cNvSpPr>
          <p:nvPr>
            <p:ph type="title"/>
          </p:nvPr>
        </p:nvSpPr>
        <p:spPr/>
        <p:txBody>
          <a:bodyPr/>
          <a:lstStyle/>
          <a:p>
            <a:r>
              <a:rPr lang="en-GB" dirty="0">
                <a:solidFill>
                  <a:srgbClr val="FF0000"/>
                </a:solidFill>
              </a:rPr>
              <a:t>Integrated Planning</a:t>
            </a:r>
            <a:endParaRPr lang="en-NG" dirty="0">
              <a:solidFill>
                <a:srgbClr val="FF0000"/>
              </a:solidFill>
            </a:endParaRPr>
          </a:p>
        </p:txBody>
      </p:sp>
      <p:sp>
        <p:nvSpPr>
          <p:cNvPr id="4" name="Date Placeholder 3">
            <a:extLst>
              <a:ext uri="{FF2B5EF4-FFF2-40B4-BE49-F238E27FC236}">
                <a16:creationId xmlns:a16="http://schemas.microsoft.com/office/drawing/2014/main" id="{C3E70C0C-815A-D0FA-C380-69EDBB66F356}"/>
              </a:ext>
            </a:extLst>
          </p:cNvPr>
          <p:cNvSpPr>
            <a:spLocks noGrp="1"/>
          </p:cNvSpPr>
          <p:nvPr>
            <p:ph type="dt" sz="half" idx="10"/>
          </p:nvPr>
        </p:nvSpPr>
        <p:spPr/>
        <p:txBody>
          <a:bodyPr/>
          <a:lstStyle/>
          <a:p>
            <a:fld id="{40E6ECCB-4580-4330-8D3E-A516D34377D6}" type="datetime8">
              <a:rPr lang="en-NG" smtClean="0"/>
              <a:t>09/04/2026 07:01</a:t>
            </a:fld>
            <a:endParaRPr lang="en-NG"/>
          </a:p>
        </p:txBody>
      </p:sp>
      <p:sp>
        <p:nvSpPr>
          <p:cNvPr id="5" name="Footer Placeholder 4">
            <a:extLst>
              <a:ext uri="{FF2B5EF4-FFF2-40B4-BE49-F238E27FC236}">
                <a16:creationId xmlns:a16="http://schemas.microsoft.com/office/drawing/2014/main" id="{8674502A-6B92-E979-58DD-948E006824A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18FAF37D-46F1-1209-E635-9BDF60A48CF3}"/>
              </a:ext>
            </a:extLst>
          </p:cNvPr>
          <p:cNvSpPr>
            <a:spLocks noGrp="1"/>
          </p:cNvSpPr>
          <p:nvPr>
            <p:ph type="sldNum" sz="quarter" idx="12"/>
          </p:nvPr>
        </p:nvSpPr>
        <p:spPr/>
        <p:txBody>
          <a:bodyPr/>
          <a:lstStyle/>
          <a:p>
            <a:fld id="{39861E04-3D39-4E68-B143-389358F2EAD7}" type="slidenum">
              <a:rPr lang="en-NG" smtClean="0"/>
              <a:t>44</a:t>
            </a:fld>
            <a:endParaRPr lang="en-NG"/>
          </a:p>
        </p:txBody>
      </p:sp>
      <p:grpSp>
        <p:nvGrpSpPr>
          <p:cNvPr id="8" name="Organization Chart 3">
            <a:extLst>
              <a:ext uri="{FF2B5EF4-FFF2-40B4-BE49-F238E27FC236}">
                <a16:creationId xmlns:a16="http://schemas.microsoft.com/office/drawing/2014/main" id="{163F2B2A-2521-98F2-AFCC-570353914655}"/>
              </a:ext>
            </a:extLst>
          </p:cNvPr>
          <p:cNvGrpSpPr>
            <a:grpSpLocks/>
          </p:cNvGrpSpPr>
          <p:nvPr/>
        </p:nvGrpSpPr>
        <p:grpSpPr bwMode="auto">
          <a:xfrm>
            <a:off x="1869418" y="1379538"/>
            <a:ext cx="8642350" cy="4637087"/>
            <a:chOff x="672" y="1248"/>
            <a:chExt cx="2880" cy="720"/>
          </a:xfrm>
        </p:grpSpPr>
        <p:cxnSp>
          <p:nvCxnSpPr>
            <p:cNvPr id="3076" name="_s3076">
              <a:extLst>
                <a:ext uri="{FF2B5EF4-FFF2-40B4-BE49-F238E27FC236}">
                  <a16:creationId xmlns:a16="http://schemas.microsoft.com/office/drawing/2014/main" id="{0CB1602E-8461-28AD-0DE2-DD2E5F683065}"/>
                </a:ext>
              </a:extLst>
            </p:cNvPr>
            <p:cNvCxnSpPr>
              <a:cxnSpLocks noChangeShapeType="1"/>
              <a:stCxn id="12" idx="0"/>
              <a:endCxn id="9" idx="2"/>
            </p:cNvCxnSpPr>
            <p:nvPr/>
          </p:nvCxnSpPr>
          <p:spPr bwMode="auto">
            <a:xfrm rot="5400000" flipH="1">
              <a:off x="2544" y="1104"/>
              <a:ext cx="144" cy="1008"/>
            </a:xfrm>
            <a:prstGeom prst="bentConnector3">
              <a:avLst>
                <a:gd name="adj1" fmla="val 13898"/>
              </a:avLst>
            </a:prstGeom>
            <a:noFill/>
            <a:ln w="28575">
              <a:solidFill>
                <a:srgbClr val="993300"/>
              </a:solidFill>
              <a:miter lim="800000"/>
              <a:headEnd/>
              <a:tailEnd/>
            </a:ln>
            <a:extLst>
              <a:ext uri="{909E8E84-426E-40DD-AFC4-6F175D3DCCD1}">
                <a14:hiddenFill xmlns:a14="http://schemas.microsoft.com/office/drawing/2010/main">
                  <a:noFill/>
                </a14:hiddenFill>
              </a:ext>
            </a:extLst>
          </p:spPr>
        </p:cxnSp>
        <p:cxnSp>
          <p:nvCxnSpPr>
            <p:cNvPr id="3077" name="_s3077">
              <a:extLst>
                <a:ext uri="{FF2B5EF4-FFF2-40B4-BE49-F238E27FC236}">
                  <a16:creationId xmlns:a16="http://schemas.microsoft.com/office/drawing/2014/main" id="{854673D1-659A-6F5F-D83B-D207EF4D8A55}"/>
                </a:ext>
              </a:extLst>
            </p:cNvPr>
            <p:cNvCxnSpPr>
              <a:cxnSpLocks noChangeShapeType="1"/>
              <a:stCxn id="11" idx="0"/>
              <a:endCxn id="9" idx="2"/>
            </p:cNvCxnSpPr>
            <p:nvPr/>
          </p:nvCxnSpPr>
          <p:spPr bwMode="auto">
            <a:xfrm rot="16200000">
              <a:off x="2041" y="160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8" name="_s3078">
              <a:extLst>
                <a:ext uri="{FF2B5EF4-FFF2-40B4-BE49-F238E27FC236}">
                  <a16:creationId xmlns:a16="http://schemas.microsoft.com/office/drawing/2014/main" id="{1795C04F-D7A9-6C1B-2FD5-14A498E7B08B}"/>
                </a:ext>
              </a:extLst>
            </p:cNvPr>
            <p:cNvCxnSpPr>
              <a:cxnSpLocks noChangeShapeType="1"/>
              <a:stCxn id="10" idx="0"/>
              <a:endCxn id="9" idx="2"/>
            </p:cNvCxnSpPr>
            <p:nvPr/>
          </p:nvCxnSpPr>
          <p:spPr bwMode="auto">
            <a:xfrm rot="16200000">
              <a:off x="1536" y="1104"/>
              <a:ext cx="144" cy="1008"/>
            </a:xfrm>
            <a:prstGeom prst="bentConnector3">
              <a:avLst>
                <a:gd name="adj1" fmla="val 13898"/>
              </a:avLst>
            </a:prstGeom>
            <a:noFill/>
            <a:ln w="28575">
              <a:solidFill>
                <a:srgbClr val="993300"/>
              </a:solidFill>
              <a:miter lim="800000"/>
              <a:headEnd/>
              <a:tailEnd/>
            </a:ln>
            <a:extLst>
              <a:ext uri="{909E8E84-426E-40DD-AFC4-6F175D3DCCD1}">
                <a14:hiddenFill xmlns:a14="http://schemas.microsoft.com/office/drawing/2010/main">
                  <a:noFill/>
                </a14:hiddenFill>
              </a:ext>
            </a:extLst>
          </p:spPr>
        </p:cxnSp>
        <p:sp>
          <p:nvSpPr>
            <p:cNvPr id="9" name="_s3079">
              <a:extLst>
                <a:ext uri="{FF2B5EF4-FFF2-40B4-BE49-F238E27FC236}">
                  <a16:creationId xmlns:a16="http://schemas.microsoft.com/office/drawing/2014/main" id="{A80130E9-922B-46CF-9887-18ACBA0927EF}"/>
                </a:ext>
              </a:extLst>
            </p:cNvPr>
            <p:cNvSpPr>
              <a:spLocks noChangeArrowheads="1"/>
            </p:cNvSpPr>
            <p:nvPr/>
          </p:nvSpPr>
          <p:spPr bwMode="auto">
            <a:xfrm>
              <a:off x="1680" y="1248"/>
              <a:ext cx="864" cy="288"/>
            </a:xfrm>
            <a:prstGeom prst="roundRect">
              <a:avLst>
                <a:gd name="adj" fmla="val 16667"/>
              </a:avLst>
            </a:prstGeom>
            <a:solidFill>
              <a:srgbClr val="808000">
                <a:alpha val="30000"/>
              </a:srgbClr>
            </a:solidFill>
            <a:ln w="9525">
              <a:solidFill>
                <a:srgbClr val="9933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Organization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Strategic Plan</a:t>
              </a:r>
            </a:p>
          </p:txBody>
        </p:sp>
        <p:sp>
          <p:nvSpPr>
            <p:cNvPr id="10" name="_s3080">
              <a:extLst>
                <a:ext uri="{FF2B5EF4-FFF2-40B4-BE49-F238E27FC236}">
                  <a16:creationId xmlns:a16="http://schemas.microsoft.com/office/drawing/2014/main" id="{9ABA83D6-AFA1-3341-3571-21CF21F82353}"/>
                </a:ext>
              </a:extLst>
            </p:cNvPr>
            <p:cNvSpPr>
              <a:spLocks noChangeArrowheads="1"/>
            </p:cNvSpPr>
            <p:nvPr/>
          </p:nvSpPr>
          <p:spPr bwMode="auto">
            <a:xfrm>
              <a:off x="672" y="1680"/>
              <a:ext cx="864" cy="288"/>
            </a:xfrm>
            <a:prstGeom prst="roundRect">
              <a:avLst>
                <a:gd name="adj" fmla="val 16667"/>
              </a:avLst>
            </a:prstGeom>
            <a:solidFill>
              <a:srgbClr val="808000">
                <a:alpha val="30000"/>
              </a:srgbClr>
            </a:solidFill>
            <a:ln w="9525">
              <a:solidFill>
                <a:srgbClr val="9933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Center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Strategic Plan</a:t>
              </a:r>
            </a:p>
          </p:txBody>
        </p:sp>
        <p:sp>
          <p:nvSpPr>
            <p:cNvPr id="11" name="_s3081">
              <a:extLst>
                <a:ext uri="{FF2B5EF4-FFF2-40B4-BE49-F238E27FC236}">
                  <a16:creationId xmlns:a16="http://schemas.microsoft.com/office/drawing/2014/main" id="{DB2C1048-C36B-9294-4E34-442191C0F798}"/>
                </a:ext>
              </a:extLst>
            </p:cNvPr>
            <p:cNvSpPr>
              <a:spLocks noChangeArrowheads="1"/>
            </p:cNvSpPr>
            <p:nvPr/>
          </p:nvSpPr>
          <p:spPr bwMode="auto">
            <a:xfrm>
              <a:off x="1680" y="1680"/>
              <a:ext cx="864" cy="288"/>
            </a:xfrm>
            <a:prstGeom prst="roundRect">
              <a:avLst>
                <a:gd name="adj" fmla="val 16667"/>
              </a:avLst>
            </a:prstGeom>
            <a:solidFill>
              <a:srgbClr val="808000">
                <a:alpha val="30000"/>
              </a:srgbClr>
            </a:solidFill>
            <a:ln w="9525">
              <a:solidFill>
                <a:srgbClr val="9933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Faculty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Strategic Plan</a:t>
              </a:r>
            </a:p>
          </p:txBody>
        </p:sp>
        <p:sp>
          <p:nvSpPr>
            <p:cNvPr id="12" name="_s3082">
              <a:extLst>
                <a:ext uri="{FF2B5EF4-FFF2-40B4-BE49-F238E27FC236}">
                  <a16:creationId xmlns:a16="http://schemas.microsoft.com/office/drawing/2014/main" id="{FF328546-D0B1-28F9-1B60-256E8F26E6EC}"/>
                </a:ext>
              </a:extLst>
            </p:cNvPr>
            <p:cNvSpPr>
              <a:spLocks noChangeArrowheads="1"/>
            </p:cNvSpPr>
            <p:nvPr/>
          </p:nvSpPr>
          <p:spPr bwMode="auto">
            <a:xfrm>
              <a:off x="2688" y="1680"/>
              <a:ext cx="864" cy="288"/>
            </a:xfrm>
            <a:prstGeom prst="roundRect">
              <a:avLst>
                <a:gd name="adj" fmla="val 16667"/>
              </a:avLst>
            </a:prstGeom>
            <a:solidFill>
              <a:srgbClr val="808000">
                <a:alpha val="30000"/>
              </a:srgbClr>
            </a:solidFill>
            <a:ln w="9525">
              <a:solidFill>
                <a:srgbClr val="9933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Department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200" b="0" i="0" u="none" strike="noStrike" cap="none" normalizeH="0" baseline="0">
                  <a:ln>
                    <a:noFill/>
                  </a:ln>
                  <a:solidFill>
                    <a:schemeClr val="tx1"/>
                  </a:solidFill>
                  <a:effectLst/>
                  <a:latin typeface="Times New Roman" panose="02020603050405020304" pitchFamily="18" charset="0"/>
                </a:rPr>
                <a:t>Strategic Plan</a:t>
              </a:r>
            </a:p>
          </p:txBody>
        </p:sp>
      </p:grpSp>
    </p:spTree>
    <p:extLst>
      <p:ext uri="{BB962C8B-B14F-4D97-AF65-F5344CB8AC3E}">
        <p14:creationId xmlns:p14="http://schemas.microsoft.com/office/powerpoint/2010/main" val="968427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E0FF-C9F4-D765-9B8A-02A8E3A03E0E}"/>
              </a:ext>
            </a:extLst>
          </p:cNvPr>
          <p:cNvSpPr>
            <a:spLocks noGrp="1"/>
          </p:cNvSpPr>
          <p:nvPr>
            <p:ph type="title"/>
          </p:nvPr>
        </p:nvSpPr>
        <p:spPr/>
        <p:txBody>
          <a:bodyPr/>
          <a:lstStyle/>
          <a:p>
            <a:r>
              <a:rPr lang="en-GB" altLang="en-NG" dirty="0">
                <a:solidFill>
                  <a:srgbClr val="FF0000"/>
                </a:solidFill>
              </a:rPr>
              <a:t>Where to start: the vision</a:t>
            </a:r>
            <a:endParaRPr lang="en-NG" dirty="0">
              <a:solidFill>
                <a:srgbClr val="FF0000"/>
              </a:solidFill>
            </a:endParaRPr>
          </a:p>
        </p:txBody>
      </p:sp>
      <p:sp>
        <p:nvSpPr>
          <p:cNvPr id="3" name="Content Placeholder 2">
            <a:extLst>
              <a:ext uri="{FF2B5EF4-FFF2-40B4-BE49-F238E27FC236}">
                <a16:creationId xmlns:a16="http://schemas.microsoft.com/office/drawing/2014/main" id="{08835A19-2320-453F-0B1E-54FB9240FE31}"/>
              </a:ext>
            </a:extLst>
          </p:cNvPr>
          <p:cNvSpPr>
            <a:spLocks noGrp="1"/>
          </p:cNvSpPr>
          <p:nvPr>
            <p:ph idx="1"/>
          </p:nvPr>
        </p:nvSpPr>
        <p:spPr/>
        <p:txBody>
          <a:bodyPr>
            <a:noAutofit/>
          </a:bodyPr>
          <a:lstStyle/>
          <a:p>
            <a:pPr eaLnBrk="1" hangingPunct="1">
              <a:lnSpc>
                <a:spcPct val="150000"/>
              </a:lnSpc>
            </a:pPr>
            <a:r>
              <a:rPr lang="en-GB" altLang="en-NG" sz="4000" dirty="0">
                <a:solidFill>
                  <a:srgbClr val="FF0000"/>
                </a:solidFill>
              </a:rPr>
              <a:t>e.g. For RSU, Port Harcourt, to become a top 10 University in Africa.</a:t>
            </a:r>
          </a:p>
        </p:txBody>
      </p:sp>
      <p:sp>
        <p:nvSpPr>
          <p:cNvPr id="4" name="Date Placeholder 3">
            <a:extLst>
              <a:ext uri="{FF2B5EF4-FFF2-40B4-BE49-F238E27FC236}">
                <a16:creationId xmlns:a16="http://schemas.microsoft.com/office/drawing/2014/main" id="{1E0AE199-F298-D0D5-D9A7-29A1EA8088C9}"/>
              </a:ext>
            </a:extLst>
          </p:cNvPr>
          <p:cNvSpPr>
            <a:spLocks noGrp="1"/>
          </p:cNvSpPr>
          <p:nvPr>
            <p:ph type="dt" sz="half" idx="10"/>
          </p:nvPr>
        </p:nvSpPr>
        <p:spPr/>
        <p:txBody>
          <a:bodyPr/>
          <a:lstStyle/>
          <a:p>
            <a:fld id="{7C1D6E3F-20F7-4C61-9733-657AFEBA1802}" type="datetime8">
              <a:rPr lang="en-NG" smtClean="0"/>
              <a:t>09/04/2026 07:01</a:t>
            </a:fld>
            <a:endParaRPr lang="en-NG"/>
          </a:p>
        </p:txBody>
      </p:sp>
      <p:sp>
        <p:nvSpPr>
          <p:cNvPr id="5" name="Footer Placeholder 4">
            <a:extLst>
              <a:ext uri="{FF2B5EF4-FFF2-40B4-BE49-F238E27FC236}">
                <a16:creationId xmlns:a16="http://schemas.microsoft.com/office/drawing/2014/main" id="{066F0185-AB2D-4619-5054-AAA7EF65C22D}"/>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DF3B3A38-0765-CA84-BF7B-67E35ADF55A7}"/>
              </a:ext>
            </a:extLst>
          </p:cNvPr>
          <p:cNvSpPr>
            <a:spLocks noGrp="1"/>
          </p:cNvSpPr>
          <p:nvPr>
            <p:ph type="sldNum" sz="quarter" idx="12"/>
          </p:nvPr>
        </p:nvSpPr>
        <p:spPr/>
        <p:txBody>
          <a:bodyPr/>
          <a:lstStyle/>
          <a:p>
            <a:fld id="{39861E04-3D39-4E68-B143-389358F2EAD7}" type="slidenum">
              <a:rPr lang="en-NG" smtClean="0"/>
              <a:t>45</a:t>
            </a:fld>
            <a:endParaRPr lang="en-NG"/>
          </a:p>
        </p:txBody>
      </p:sp>
    </p:spTree>
    <p:extLst>
      <p:ext uri="{BB962C8B-B14F-4D97-AF65-F5344CB8AC3E}">
        <p14:creationId xmlns:p14="http://schemas.microsoft.com/office/powerpoint/2010/main" val="1152715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A3AE-28D5-F799-F73E-FDB65E4FCEC3}"/>
              </a:ext>
            </a:extLst>
          </p:cNvPr>
          <p:cNvSpPr>
            <a:spLocks noGrp="1"/>
          </p:cNvSpPr>
          <p:nvPr>
            <p:ph type="title"/>
          </p:nvPr>
        </p:nvSpPr>
        <p:spPr/>
        <p:txBody>
          <a:bodyPr/>
          <a:lstStyle/>
          <a:p>
            <a:r>
              <a:rPr lang="en-GB" altLang="en-NG" sz="4400" dirty="0">
                <a:solidFill>
                  <a:srgbClr val="FF0000"/>
                </a:solidFill>
              </a:rPr>
              <a:t>Where are we now?</a:t>
            </a:r>
            <a:br>
              <a:rPr lang="en-GB" altLang="en-NG" sz="4400" dirty="0">
                <a:solidFill>
                  <a:srgbClr val="FF0000"/>
                </a:solidFill>
              </a:rPr>
            </a:br>
            <a:r>
              <a:rPr lang="en-GB" altLang="en-NG" sz="4400" dirty="0">
                <a:solidFill>
                  <a:srgbClr val="FF0000"/>
                </a:solidFill>
              </a:rPr>
              <a:t>Analysis and Benchmarking</a:t>
            </a:r>
            <a:endParaRPr lang="en-NG" dirty="0">
              <a:solidFill>
                <a:srgbClr val="FF0000"/>
              </a:solidFill>
            </a:endParaRPr>
          </a:p>
        </p:txBody>
      </p:sp>
      <p:sp>
        <p:nvSpPr>
          <p:cNvPr id="3" name="Content Placeholder 2">
            <a:extLst>
              <a:ext uri="{FF2B5EF4-FFF2-40B4-BE49-F238E27FC236}">
                <a16:creationId xmlns:a16="http://schemas.microsoft.com/office/drawing/2014/main" id="{965F48F7-8B14-B8D6-E6E5-26BEEB392738}"/>
              </a:ext>
            </a:extLst>
          </p:cNvPr>
          <p:cNvSpPr>
            <a:spLocks noGrp="1"/>
          </p:cNvSpPr>
          <p:nvPr>
            <p:ph idx="1"/>
          </p:nvPr>
        </p:nvSpPr>
        <p:spPr/>
        <p:txBody>
          <a:bodyPr>
            <a:normAutofit/>
          </a:bodyPr>
          <a:lstStyle/>
          <a:p>
            <a:pPr eaLnBrk="1" hangingPunct="1"/>
            <a:r>
              <a:rPr lang="en-GB" altLang="en-NG" sz="3600" dirty="0"/>
              <a:t>Performance, resources and sustainability</a:t>
            </a:r>
          </a:p>
          <a:p>
            <a:pPr eaLnBrk="1" hangingPunct="1"/>
            <a:r>
              <a:rPr lang="en-GB" altLang="en-NG" sz="3600" dirty="0"/>
              <a:t>Measures of success</a:t>
            </a:r>
          </a:p>
          <a:p>
            <a:pPr eaLnBrk="1" hangingPunct="1"/>
            <a:r>
              <a:rPr lang="en-GB" altLang="en-NG" sz="3600" dirty="0"/>
              <a:t>Reality checking</a:t>
            </a:r>
          </a:p>
          <a:p>
            <a:pPr eaLnBrk="1" hangingPunct="1"/>
            <a:r>
              <a:rPr lang="en-GB" altLang="en-NG" sz="3600" dirty="0"/>
              <a:t>Knowing your own strengths</a:t>
            </a:r>
          </a:p>
          <a:p>
            <a:pPr eaLnBrk="1" hangingPunct="1"/>
            <a:r>
              <a:rPr lang="en-GB" altLang="en-NG" sz="3600" dirty="0"/>
              <a:t>Realising your potential</a:t>
            </a:r>
          </a:p>
          <a:p>
            <a:pPr eaLnBrk="1" hangingPunct="1"/>
            <a:r>
              <a:rPr lang="en-GB" altLang="en-NG" sz="3600" dirty="0"/>
              <a:t>The policy and operating environment</a:t>
            </a:r>
          </a:p>
        </p:txBody>
      </p:sp>
      <p:sp>
        <p:nvSpPr>
          <p:cNvPr id="4" name="Date Placeholder 3">
            <a:extLst>
              <a:ext uri="{FF2B5EF4-FFF2-40B4-BE49-F238E27FC236}">
                <a16:creationId xmlns:a16="http://schemas.microsoft.com/office/drawing/2014/main" id="{D28546A2-8732-2493-F16F-C509C3B65F15}"/>
              </a:ext>
            </a:extLst>
          </p:cNvPr>
          <p:cNvSpPr>
            <a:spLocks noGrp="1"/>
          </p:cNvSpPr>
          <p:nvPr>
            <p:ph type="dt" sz="half" idx="10"/>
          </p:nvPr>
        </p:nvSpPr>
        <p:spPr/>
        <p:txBody>
          <a:bodyPr/>
          <a:lstStyle/>
          <a:p>
            <a:fld id="{5DEC9F92-087D-45CD-BDCA-16159A8F0D13}" type="datetime8">
              <a:rPr lang="en-NG" smtClean="0"/>
              <a:t>09/04/2026 07:01</a:t>
            </a:fld>
            <a:endParaRPr lang="en-NG"/>
          </a:p>
        </p:txBody>
      </p:sp>
      <p:sp>
        <p:nvSpPr>
          <p:cNvPr id="5" name="Footer Placeholder 4">
            <a:extLst>
              <a:ext uri="{FF2B5EF4-FFF2-40B4-BE49-F238E27FC236}">
                <a16:creationId xmlns:a16="http://schemas.microsoft.com/office/drawing/2014/main" id="{D23E039C-6484-3630-5D7F-33D6D50575BF}"/>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AFA40AC2-F620-E18F-D7ED-4A3B0BD17C9F}"/>
              </a:ext>
            </a:extLst>
          </p:cNvPr>
          <p:cNvSpPr>
            <a:spLocks noGrp="1"/>
          </p:cNvSpPr>
          <p:nvPr>
            <p:ph type="sldNum" sz="quarter" idx="12"/>
          </p:nvPr>
        </p:nvSpPr>
        <p:spPr/>
        <p:txBody>
          <a:bodyPr/>
          <a:lstStyle/>
          <a:p>
            <a:fld id="{39861E04-3D39-4E68-B143-389358F2EAD7}" type="slidenum">
              <a:rPr lang="en-NG" smtClean="0"/>
              <a:t>46</a:t>
            </a:fld>
            <a:endParaRPr lang="en-NG"/>
          </a:p>
        </p:txBody>
      </p:sp>
    </p:spTree>
    <p:extLst>
      <p:ext uri="{BB962C8B-B14F-4D97-AF65-F5344CB8AC3E}">
        <p14:creationId xmlns:p14="http://schemas.microsoft.com/office/powerpoint/2010/main" val="851112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9E45-D078-A1C8-7346-EEAEE657DD82}"/>
              </a:ext>
            </a:extLst>
          </p:cNvPr>
          <p:cNvSpPr>
            <a:spLocks noGrp="1"/>
          </p:cNvSpPr>
          <p:nvPr>
            <p:ph type="title"/>
          </p:nvPr>
        </p:nvSpPr>
        <p:spPr/>
        <p:txBody>
          <a:bodyPr/>
          <a:lstStyle/>
          <a:p>
            <a:r>
              <a:rPr lang="en-GB" altLang="en-NG" sz="4400" dirty="0">
                <a:solidFill>
                  <a:srgbClr val="FF0000"/>
                </a:solidFill>
              </a:rPr>
              <a:t>Who cares?</a:t>
            </a:r>
            <a:br>
              <a:rPr lang="en-GB" altLang="en-NG" sz="4400" dirty="0">
                <a:solidFill>
                  <a:srgbClr val="FF0000"/>
                </a:solidFill>
              </a:rPr>
            </a:br>
            <a:r>
              <a:rPr lang="en-GB" altLang="en-NG" sz="4400" dirty="0">
                <a:solidFill>
                  <a:srgbClr val="FF0000"/>
                </a:solidFill>
              </a:rPr>
              <a:t>A market-led approach</a:t>
            </a:r>
            <a:endParaRPr lang="en-NG" dirty="0">
              <a:solidFill>
                <a:srgbClr val="FF0000"/>
              </a:solidFill>
            </a:endParaRPr>
          </a:p>
        </p:txBody>
      </p:sp>
      <p:sp>
        <p:nvSpPr>
          <p:cNvPr id="3" name="Content Placeholder 2">
            <a:extLst>
              <a:ext uri="{FF2B5EF4-FFF2-40B4-BE49-F238E27FC236}">
                <a16:creationId xmlns:a16="http://schemas.microsoft.com/office/drawing/2014/main" id="{756DAED4-0C63-B711-CC15-70011A29123F}"/>
              </a:ext>
            </a:extLst>
          </p:cNvPr>
          <p:cNvSpPr>
            <a:spLocks noGrp="1"/>
          </p:cNvSpPr>
          <p:nvPr>
            <p:ph idx="1"/>
          </p:nvPr>
        </p:nvSpPr>
        <p:spPr/>
        <p:txBody>
          <a:bodyPr>
            <a:normAutofit/>
          </a:bodyPr>
          <a:lstStyle/>
          <a:p>
            <a:pPr eaLnBrk="1" hangingPunct="1"/>
            <a:r>
              <a:rPr lang="en-GB" altLang="en-NG" sz="4800" dirty="0"/>
              <a:t>The markets for your intellectual assets:</a:t>
            </a:r>
          </a:p>
          <a:p>
            <a:pPr lvl="1" eaLnBrk="1" hangingPunct="1"/>
            <a:r>
              <a:rPr lang="en-GB" altLang="en-NG" sz="4800" dirty="0"/>
              <a:t>academic peers</a:t>
            </a:r>
          </a:p>
          <a:p>
            <a:pPr lvl="1" eaLnBrk="1" hangingPunct="1"/>
            <a:r>
              <a:rPr lang="en-GB" altLang="en-NG" sz="4800" dirty="0"/>
              <a:t>practitioners</a:t>
            </a:r>
          </a:p>
          <a:p>
            <a:pPr lvl="1" eaLnBrk="1" hangingPunct="1"/>
            <a:r>
              <a:rPr lang="en-GB" altLang="en-NG" sz="4800" dirty="0"/>
              <a:t>policy makers</a:t>
            </a:r>
          </a:p>
          <a:p>
            <a:pPr lvl="1" eaLnBrk="1" hangingPunct="1"/>
            <a:r>
              <a:rPr lang="en-GB" altLang="en-NG" sz="4800" dirty="0"/>
              <a:t>industry and commerce</a:t>
            </a:r>
          </a:p>
        </p:txBody>
      </p:sp>
      <p:sp>
        <p:nvSpPr>
          <p:cNvPr id="4" name="Date Placeholder 3">
            <a:extLst>
              <a:ext uri="{FF2B5EF4-FFF2-40B4-BE49-F238E27FC236}">
                <a16:creationId xmlns:a16="http://schemas.microsoft.com/office/drawing/2014/main" id="{A6F4D25D-5FDA-762E-5B19-D0FE3F41EF5A}"/>
              </a:ext>
            </a:extLst>
          </p:cNvPr>
          <p:cNvSpPr>
            <a:spLocks noGrp="1"/>
          </p:cNvSpPr>
          <p:nvPr>
            <p:ph type="dt" sz="half" idx="10"/>
          </p:nvPr>
        </p:nvSpPr>
        <p:spPr/>
        <p:txBody>
          <a:bodyPr/>
          <a:lstStyle/>
          <a:p>
            <a:fld id="{5FB487D0-ABD8-4FCD-9B65-168AC2651FF5}" type="datetime8">
              <a:rPr lang="en-NG" smtClean="0"/>
              <a:t>09/04/2026 07:01</a:t>
            </a:fld>
            <a:endParaRPr lang="en-NG"/>
          </a:p>
        </p:txBody>
      </p:sp>
      <p:sp>
        <p:nvSpPr>
          <p:cNvPr id="5" name="Footer Placeholder 4">
            <a:extLst>
              <a:ext uri="{FF2B5EF4-FFF2-40B4-BE49-F238E27FC236}">
                <a16:creationId xmlns:a16="http://schemas.microsoft.com/office/drawing/2014/main" id="{DCB4F017-CE08-F1DA-F1AD-E4AC482B0E8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B40C8F61-93F2-4F42-8AA9-5ADC5C0C662D}"/>
              </a:ext>
            </a:extLst>
          </p:cNvPr>
          <p:cNvSpPr>
            <a:spLocks noGrp="1"/>
          </p:cNvSpPr>
          <p:nvPr>
            <p:ph type="sldNum" sz="quarter" idx="12"/>
          </p:nvPr>
        </p:nvSpPr>
        <p:spPr/>
        <p:txBody>
          <a:bodyPr/>
          <a:lstStyle/>
          <a:p>
            <a:fld id="{39861E04-3D39-4E68-B143-389358F2EAD7}" type="slidenum">
              <a:rPr lang="en-NG" smtClean="0"/>
              <a:t>47</a:t>
            </a:fld>
            <a:endParaRPr lang="en-NG"/>
          </a:p>
        </p:txBody>
      </p:sp>
    </p:spTree>
    <p:extLst>
      <p:ext uri="{BB962C8B-B14F-4D97-AF65-F5344CB8AC3E}">
        <p14:creationId xmlns:p14="http://schemas.microsoft.com/office/powerpoint/2010/main" val="2703465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DE1E-8856-509F-D9C1-90E8353E2BEA}"/>
              </a:ext>
            </a:extLst>
          </p:cNvPr>
          <p:cNvSpPr>
            <a:spLocks noGrp="1"/>
          </p:cNvSpPr>
          <p:nvPr>
            <p:ph type="title"/>
          </p:nvPr>
        </p:nvSpPr>
        <p:spPr/>
        <p:txBody>
          <a:bodyPr/>
          <a:lstStyle/>
          <a:p>
            <a:r>
              <a:rPr lang="en-GB" altLang="en-NG" dirty="0">
                <a:solidFill>
                  <a:srgbClr val="FF0000"/>
                </a:solidFill>
              </a:rPr>
              <a:t>So what’s the strategy?</a:t>
            </a:r>
            <a:endParaRPr lang="en-NG" dirty="0">
              <a:solidFill>
                <a:srgbClr val="FF0000"/>
              </a:solidFill>
            </a:endParaRPr>
          </a:p>
        </p:txBody>
      </p:sp>
      <p:sp>
        <p:nvSpPr>
          <p:cNvPr id="7" name="Rectangle 3">
            <a:extLst>
              <a:ext uri="{FF2B5EF4-FFF2-40B4-BE49-F238E27FC236}">
                <a16:creationId xmlns:a16="http://schemas.microsoft.com/office/drawing/2014/main" id="{3BE97545-4DB0-21AC-66FF-A8CBC01F9B2C}"/>
              </a:ext>
            </a:extLst>
          </p:cNvPr>
          <p:cNvSpPr>
            <a:spLocks noGrp="1" noChangeArrowheads="1"/>
          </p:cNvSpPr>
          <p:nvPr>
            <p:ph sz="half" idx="1"/>
          </p:nvPr>
        </p:nvSpPr>
        <p:spPr/>
        <p:txBody>
          <a:bodyPr>
            <a:normAutofit lnSpcReduction="10000"/>
          </a:bodyPr>
          <a:lstStyle/>
          <a:p>
            <a:pPr eaLnBrk="1" hangingPunct="1">
              <a:lnSpc>
                <a:spcPct val="90000"/>
              </a:lnSpc>
            </a:pPr>
            <a:r>
              <a:rPr lang="en-GB" altLang="en-NG" dirty="0"/>
              <a:t>Where do we want to be? </a:t>
            </a:r>
          </a:p>
          <a:p>
            <a:pPr marL="0" indent="0" eaLnBrk="1" hangingPunct="1">
              <a:lnSpc>
                <a:spcPct val="90000"/>
              </a:lnSpc>
              <a:buNone/>
            </a:pPr>
            <a:endParaRPr lang="en-GB" altLang="en-NG" dirty="0"/>
          </a:p>
          <a:p>
            <a:pPr eaLnBrk="1" hangingPunct="1">
              <a:lnSpc>
                <a:spcPct val="90000"/>
              </a:lnSpc>
            </a:pPr>
            <a:r>
              <a:rPr lang="en-GB" altLang="en-NG" dirty="0"/>
              <a:t>What do we need to do to get there from where we are now?</a:t>
            </a:r>
          </a:p>
          <a:p>
            <a:pPr marL="0" indent="0" eaLnBrk="1" hangingPunct="1">
              <a:lnSpc>
                <a:spcPct val="90000"/>
              </a:lnSpc>
              <a:buNone/>
            </a:pPr>
            <a:endParaRPr lang="en-GB" altLang="en-NG" dirty="0"/>
          </a:p>
          <a:p>
            <a:pPr eaLnBrk="1" hangingPunct="1">
              <a:lnSpc>
                <a:spcPct val="90000"/>
              </a:lnSpc>
            </a:pPr>
            <a:r>
              <a:rPr lang="en-GB" altLang="en-NG" dirty="0"/>
              <a:t>How are we going to do it?</a:t>
            </a:r>
          </a:p>
          <a:p>
            <a:pPr eaLnBrk="1" hangingPunct="1">
              <a:lnSpc>
                <a:spcPct val="90000"/>
              </a:lnSpc>
            </a:pPr>
            <a:endParaRPr lang="en-GB" altLang="en-NG" dirty="0"/>
          </a:p>
          <a:p>
            <a:pPr eaLnBrk="1" hangingPunct="1">
              <a:lnSpc>
                <a:spcPct val="90000"/>
              </a:lnSpc>
            </a:pPr>
            <a:r>
              <a:rPr lang="en-GB" altLang="en-NG" dirty="0"/>
              <a:t>How will we know if we’re going in the right direction, and if we have arrived? </a:t>
            </a:r>
          </a:p>
        </p:txBody>
      </p:sp>
      <p:sp>
        <p:nvSpPr>
          <p:cNvPr id="10" name="Content Placeholder 9">
            <a:extLst>
              <a:ext uri="{FF2B5EF4-FFF2-40B4-BE49-F238E27FC236}">
                <a16:creationId xmlns:a16="http://schemas.microsoft.com/office/drawing/2014/main" id="{602E53CA-AF6B-1200-3DCB-FCAC8CD808EA}"/>
              </a:ext>
            </a:extLst>
          </p:cNvPr>
          <p:cNvSpPr>
            <a:spLocks noGrp="1"/>
          </p:cNvSpPr>
          <p:nvPr>
            <p:ph sz="half" idx="2"/>
          </p:nvPr>
        </p:nvSpPr>
        <p:spPr/>
        <p:txBody>
          <a:bodyPr>
            <a:normAutofit lnSpcReduction="10000"/>
          </a:bodyPr>
          <a:lstStyle/>
          <a:p>
            <a:pPr eaLnBrk="1" hangingPunct="1"/>
            <a:r>
              <a:rPr lang="en-GB" altLang="en-NG" i="1" dirty="0"/>
              <a:t>Vision                                  </a:t>
            </a:r>
          </a:p>
          <a:p>
            <a:pPr eaLnBrk="1" hangingPunct="1"/>
            <a:endParaRPr lang="en-GB" altLang="en-NG" sz="1800" dirty="0"/>
          </a:p>
          <a:p>
            <a:pPr eaLnBrk="1" hangingPunct="1"/>
            <a:r>
              <a:rPr lang="en-GB" altLang="en-NG" i="1" dirty="0"/>
              <a:t>Objectives</a:t>
            </a:r>
            <a:br>
              <a:rPr lang="en-GB" altLang="en-NG" i="1" dirty="0"/>
            </a:br>
            <a:br>
              <a:rPr lang="en-GB" altLang="en-NG" i="1" dirty="0"/>
            </a:br>
            <a:endParaRPr lang="en-GB" altLang="en-NG" i="1" dirty="0"/>
          </a:p>
          <a:p>
            <a:pPr marL="0" indent="0" eaLnBrk="1" hangingPunct="1">
              <a:buNone/>
            </a:pPr>
            <a:endParaRPr lang="en-GB" altLang="en-NG" sz="2000" dirty="0"/>
          </a:p>
          <a:p>
            <a:pPr eaLnBrk="1" hangingPunct="1"/>
            <a:r>
              <a:rPr lang="en-GB" altLang="en-NG" b="1" i="1" dirty="0"/>
              <a:t>Implementation Plan</a:t>
            </a:r>
          </a:p>
          <a:p>
            <a:pPr eaLnBrk="1" hangingPunct="1"/>
            <a:endParaRPr lang="en-GB" altLang="en-NG" sz="1600" dirty="0"/>
          </a:p>
          <a:p>
            <a:pPr eaLnBrk="1" hangingPunct="1"/>
            <a:endParaRPr lang="en-GB" altLang="en-NG" sz="1600" dirty="0"/>
          </a:p>
          <a:p>
            <a:pPr marL="0" indent="0" eaLnBrk="1" hangingPunct="1">
              <a:buNone/>
            </a:pPr>
            <a:endParaRPr lang="en-GB" altLang="en-NG" sz="1600" dirty="0"/>
          </a:p>
          <a:p>
            <a:pPr eaLnBrk="1" hangingPunct="1"/>
            <a:r>
              <a:rPr lang="en-GB" altLang="en-NG" i="1" dirty="0"/>
              <a:t>Performance Measures</a:t>
            </a:r>
            <a:endParaRPr lang="en-US" altLang="en-NG" i="1" dirty="0"/>
          </a:p>
          <a:p>
            <a:pPr marL="0" indent="0">
              <a:buNone/>
            </a:pPr>
            <a:endParaRPr lang="en-NG" dirty="0"/>
          </a:p>
        </p:txBody>
      </p:sp>
      <p:sp>
        <p:nvSpPr>
          <p:cNvPr id="4" name="Date Placeholder 3">
            <a:extLst>
              <a:ext uri="{FF2B5EF4-FFF2-40B4-BE49-F238E27FC236}">
                <a16:creationId xmlns:a16="http://schemas.microsoft.com/office/drawing/2014/main" id="{F85F2232-AC80-AB07-9549-CEF812F0697F}"/>
              </a:ext>
            </a:extLst>
          </p:cNvPr>
          <p:cNvSpPr>
            <a:spLocks noGrp="1"/>
          </p:cNvSpPr>
          <p:nvPr>
            <p:ph type="dt" sz="half" idx="10"/>
          </p:nvPr>
        </p:nvSpPr>
        <p:spPr/>
        <p:txBody>
          <a:bodyPr/>
          <a:lstStyle/>
          <a:p>
            <a:fld id="{72D31644-9130-4AFE-8468-3E2DB39CAC2B}" type="datetime8">
              <a:rPr lang="en-NG" smtClean="0"/>
              <a:t>09/04/2026 07:01</a:t>
            </a:fld>
            <a:endParaRPr lang="en-NG"/>
          </a:p>
        </p:txBody>
      </p:sp>
      <p:sp>
        <p:nvSpPr>
          <p:cNvPr id="5" name="Footer Placeholder 4">
            <a:extLst>
              <a:ext uri="{FF2B5EF4-FFF2-40B4-BE49-F238E27FC236}">
                <a16:creationId xmlns:a16="http://schemas.microsoft.com/office/drawing/2014/main" id="{10C9F285-96D0-5094-2D23-B3CB56B9A554}"/>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D7D5AB1A-800D-8481-5183-19729A3AD727}"/>
              </a:ext>
            </a:extLst>
          </p:cNvPr>
          <p:cNvSpPr>
            <a:spLocks noGrp="1"/>
          </p:cNvSpPr>
          <p:nvPr>
            <p:ph type="sldNum" sz="quarter" idx="12"/>
          </p:nvPr>
        </p:nvSpPr>
        <p:spPr/>
        <p:txBody>
          <a:bodyPr/>
          <a:lstStyle/>
          <a:p>
            <a:fld id="{39861E04-3D39-4E68-B143-389358F2EAD7}" type="slidenum">
              <a:rPr lang="en-NG" smtClean="0"/>
              <a:t>48</a:t>
            </a:fld>
            <a:endParaRPr lang="en-NG"/>
          </a:p>
        </p:txBody>
      </p:sp>
    </p:spTree>
    <p:extLst>
      <p:ext uri="{BB962C8B-B14F-4D97-AF65-F5344CB8AC3E}">
        <p14:creationId xmlns:p14="http://schemas.microsoft.com/office/powerpoint/2010/main" val="684459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7B05-3DEE-7F41-D590-CB67E28BC296}"/>
              </a:ext>
            </a:extLst>
          </p:cNvPr>
          <p:cNvSpPr>
            <a:spLocks noGrp="1"/>
          </p:cNvSpPr>
          <p:nvPr>
            <p:ph type="title"/>
          </p:nvPr>
        </p:nvSpPr>
        <p:spPr/>
        <p:txBody>
          <a:bodyPr/>
          <a:lstStyle/>
          <a:p>
            <a:r>
              <a:rPr lang="en-GB" altLang="en-NG" dirty="0">
                <a:solidFill>
                  <a:srgbClr val="FF0000"/>
                </a:solidFill>
              </a:rPr>
              <a:t>Strategic Management is…</a:t>
            </a:r>
            <a:endParaRPr lang="en-NG" dirty="0">
              <a:solidFill>
                <a:srgbClr val="FF0000"/>
              </a:solidFill>
            </a:endParaRPr>
          </a:p>
        </p:txBody>
      </p:sp>
      <p:sp>
        <p:nvSpPr>
          <p:cNvPr id="8" name="Content Placeholder 7">
            <a:extLst>
              <a:ext uri="{FF2B5EF4-FFF2-40B4-BE49-F238E27FC236}">
                <a16:creationId xmlns:a16="http://schemas.microsoft.com/office/drawing/2014/main" id="{894020D8-25CB-4903-1DC8-BB9D148441BA}"/>
              </a:ext>
            </a:extLst>
          </p:cNvPr>
          <p:cNvSpPr>
            <a:spLocks noGrp="1"/>
          </p:cNvSpPr>
          <p:nvPr>
            <p:ph idx="1"/>
          </p:nvPr>
        </p:nvSpPr>
        <p:spPr/>
        <p:txBody>
          <a:bodyPr>
            <a:normAutofit fontScale="92500" lnSpcReduction="10000"/>
          </a:bodyPr>
          <a:lstStyle/>
          <a:p>
            <a:pPr eaLnBrk="1" hangingPunct="1">
              <a:lnSpc>
                <a:spcPct val="200000"/>
              </a:lnSpc>
            </a:pPr>
            <a:r>
              <a:rPr lang="en-GB" altLang="en-NG" dirty="0"/>
              <a:t>…the process of asking and answering these questions every day</a:t>
            </a:r>
          </a:p>
          <a:p>
            <a:pPr eaLnBrk="1" hangingPunct="1">
              <a:lnSpc>
                <a:spcPct val="200000"/>
              </a:lnSpc>
            </a:pPr>
            <a:r>
              <a:rPr lang="en-GB" altLang="en-NG" dirty="0"/>
              <a:t>Taking actions which are consistent with, and supportive of, achieving the strategy</a:t>
            </a:r>
          </a:p>
          <a:p>
            <a:pPr eaLnBrk="1" hangingPunct="1">
              <a:lnSpc>
                <a:spcPct val="200000"/>
              </a:lnSpc>
            </a:pPr>
            <a:r>
              <a:rPr lang="en-GB" altLang="en-NG" dirty="0"/>
              <a:t>Pursuing the implementation plan</a:t>
            </a:r>
          </a:p>
          <a:p>
            <a:pPr eaLnBrk="1" hangingPunct="1">
              <a:lnSpc>
                <a:spcPct val="200000"/>
              </a:lnSpc>
            </a:pPr>
            <a:r>
              <a:rPr lang="en-GB" altLang="en-NG" dirty="0"/>
              <a:t>Measuring performance and reviewing action</a:t>
            </a:r>
          </a:p>
          <a:p>
            <a:pPr marL="0" indent="0">
              <a:buNone/>
            </a:pPr>
            <a:endParaRPr lang="en-NG" dirty="0"/>
          </a:p>
        </p:txBody>
      </p:sp>
      <p:sp>
        <p:nvSpPr>
          <p:cNvPr id="5" name="Date Placeholder 4">
            <a:extLst>
              <a:ext uri="{FF2B5EF4-FFF2-40B4-BE49-F238E27FC236}">
                <a16:creationId xmlns:a16="http://schemas.microsoft.com/office/drawing/2014/main" id="{C77E6E90-74A2-DA28-A402-38BFC7E89484}"/>
              </a:ext>
            </a:extLst>
          </p:cNvPr>
          <p:cNvSpPr>
            <a:spLocks noGrp="1"/>
          </p:cNvSpPr>
          <p:nvPr>
            <p:ph type="dt" sz="half" idx="10"/>
          </p:nvPr>
        </p:nvSpPr>
        <p:spPr/>
        <p:txBody>
          <a:bodyPr/>
          <a:lstStyle/>
          <a:p>
            <a:fld id="{F362720B-BFAD-421D-8492-125DCC2D851E}" type="datetime8">
              <a:rPr lang="en-NG" smtClean="0"/>
              <a:t>09/04/2026 07:01</a:t>
            </a:fld>
            <a:endParaRPr lang="en-NG"/>
          </a:p>
        </p:txBody>
      </p:sp>
      <p:sp>
        <p:nvSpPr>
          <p:cNvPr id="6" name="Footer Placeholder 5">
            <a:extLst>
              <a:ext uri="{FF2B5EF4-FFF2-40B4-BE49-F238E27FC236}">
                <a16:creationId xmlns:a16="http://schemas.microsoft.com/office/drawing/2014/main" id="{F4E56C34-387E-6103-28F5-C44EEE883A1E}"/>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7" name="Slide Number Placeholder 6">
            <a:extLst>
              <a:ext uri="{FF2B5EF4-FFF2-40B4-BE49-F238E27FC236}">
                <a16:creationId xmlns:a16="http://schemas.microsoft.com/office/drawing/2014/main" id="{33032F31-EE4F-76E4-3BC4-A87B6CA5DF96}"/>
              </a:ext>
            </a:extLst>
          </p:cNvPr>
          <p:cNvSpPr>
            <a:spLocks noGrp="1"/>
          </p:cNvSpPr>
          <p:nvPr>
            <p:ph type="sldNum" sz="quarter" idx="12"/>
          </p:nvPr>
        </p:nvSpPr>
        <p:spPr/>
        <p:txBody>
          <a:bodyPr/>
          <a:lstStyle/>
          <a:p>
            <a:fld id="{39861E04-3D39-4E68-B143-389358F2EAD7}" type="slidenum">
              <a:rPr lang="en-NG" smtClean="0"/>
              <a:t>49</a:t>
            </a:fld>
            <a:endParaRPr lang="en-NG"/>
          </a:p>
        </p:txBody>
      </p:sp>
    </p:spTree>
    <p:extLst>
      <p:ext uri="{BB962C8B-B14F-4D97-AF65-F5344CB8AC3E}">
        <p14:creationId xmlns:p14="http://schemas.microsoft.com/office/powerpoint/2010/main" val="413765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BAAF-7875-5034-CF40-E475674AF15A}"/>
              </a:ext>
            </a:extLst>
          </p:cNvPr>
          <p:cNvSpPr>
            <a:spLocks noGrp="1"/>
          </p:cNvSpPr>
          <p:nvPr>
            <p:ph type="title"/>
          </p:nvPr>
        </p:nvSpPr>
        <p:spPr>
          <a:xfrm>
            <a:off x="899160" y="18255"/>
            <a:ext cx="10515600" cy="1325563"/>
          </a:xfrm>
        </p:spPr>
        <p:txBody>
          <a:bodyPr/>
          <a:lstStyle/>
          <a:p>
            <a:r>
              <a:rPr lang="en-GB" dirty="0"/>
              <a:t>Outline</a:t>
            </a:r>
            <a:endParaRPr lang="en-NG" dirty="0"/>
          </a:p>
        </p:txBody>
      </p:sp>
      <p:sp>
        <p:nvSpPr>
          <p:cNvPr id="3" name="Content Placeholder 2">
            <a:extLst>
              <a:ext uri="{FF2B5EF4-FFF2-40B4-BE49-F238E27FC236}">
                <a16:creationId xmlns:a16="http://schemas.microsoft.com/office/drawing/2014/main" id="{94548791-CFC8-C9F8-A688-FBB3AF81A56E}"/>
              </a:ext>
            </a:extLst>
          </p:cNvPr>
          <p:cNvSpPr>
            <a:spLocks noGrp="1"/>
          </p:cNvSpPr>
          <p:nvPr>
            <p:ph idx="1"/>
          </p:nvPr>
        </p:nvSpPr>
        <p:spPr>
          <a:xfrm>
            <a:off x="777240" y="1253330"/>
            <a:ext cx="10995660" cy="4873149"/>
          </a:xfrm>
        </p:spPr>
        <p:txBody>
          <a:bodyPr>
            <a:normAutofit fontScale="92500" lnSpcReduction="10000"/>
          </a:bodyPr>
          <a:lstStyle/>
          <a:p>
            <a:pPr>
              <a:lnSpc>
                <a:spcPct val="150000"/>
              </a:lnSpc>
            </a:pPr>
            <a:r>
              <a:rPr lang="en-GB" dirty="0"/>
              <a:t>Characteristics of Universities</a:t>
            </a:r>
          </a:p>
          <a:p>
            <a:pPr>
              <a:lnSpc>
                <a:spcPct val="150000"/>
              </a:lnSpc>
            </a:pPr>
            <a:r>
              <a:rPr lang="en-GB" dirty="0"/>
              <a:t>Strategic Leadership</a:t>
            </a:r>
          </a:p>
          <a:p>
            <a:pPr>
              <a:lnSpc>
                <a:spcPct val="150000"/>
              </a:lnSpc>
            </a:pPr>
            <a:r>
              <a:rPr lang="en-GB" dirty="0"/>
              <a:t>Governance Structure</a:t>
            </a:r>
          </a:p>
          <a:p>
            <a:pPr>
              <a:lnSpc>
                <a:spcPct val="150000"/>
              </a:lnSpc>
            </a:pPr>
            <a:r>
              <a:rPr lang="en-GB" dirty="0">
                <a:solidFill>
                  <a:srgbClr val="FF0000"/>
                </a:solidFill>
                <a:latin typeface="Helvetica Neue, Helvetica, Arial, sans-serif"/>
              </a:rPr>
              <a:t>C</a:t>
            </a:r>
            <a:r>
              <a:rPr lang="en-GB" b="0" i="0" dirty="0">
                <a:solidFill>
                  <a:srgbClr val="FF0000"/>
                </a:solidFill>
                <a:effectLst/>
                <a:latin typeface="Helvetica Neue, Helvetica, Arial, sans-serif"/>
              </a:rPr>
              <a:t>ommon Strategic </a:t>
            </a:r>
            <a:r>
              <a:rPr lang="en-GB" dirty="0">
                <a:solidFill>
                  <a:srgbClr val="FF0000"/>
                </a:solidFill>
                <a:latin typeface="Helvetica Neue, Helvetica, Arial, sans-serif"/>
              </a:rPr>
              <a:t>O</a:t>
            </a:r>
            <a:r>
              <a:rPr lang="en-GB" b="0" i="0" dirty="0">
                <a:solidFill>
                  <a:srgbClr val="FF0000"/>
                </a:solidFill>
                <a:effectLst/>
                <a:latin typeface="Helvetica Neue, Helvetica, Arial, sans-serif"/>
              </a:rPr>
              <a:t>bjectives for Universities</a:t>
            </a:r>
          </a:p>
          <a:p>
            <a:pPr>
              <a:lnSpc>
                <a:spcPct val="150000"/>
              </a:lnSpc>
            </a:pPr>
            <a:r>
              <a:rPr lang="en-GB" sz="2800" b="1" kern="100" dirty="0">
                <a:effectLst/>
                <a:latin typeface="Times New Roman" panose="02020603050405020304" pitchFamily="18" charset="0"/>
                <a:ea typeface="Calibri" panose="020F0502020204030204" pitchFamily="34" charset="0"/>
                <a:cs typeface="Times New Roman" panose="02020603050405020304" pitchFamily="18" charset="0"/>
              </a:rPr>
              <a:t>Checklist for a 21</a:t>
            </a:r>
            <a:r>
              <a:rPr lang="en-GB" sz="28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GB" sz="2800" b="1" kern="100" dirty="0">
                <a:effectLst/>
                <a:latin typeface="Times New Roman" panose="02020603050405020304" pitchFamily="18" charset="0"/>
                <a:ea typeface="Calibri" panose="020F0502020204030204" pitchFamily="34" charset="0"/>
                <a:cs typeface="Times New Roman" panose="02020603050405020304" pitchFamily="18" charset="0"/>
              </a:rPr>
              <a:t> Century-Compliant University</a:t>
            </a:r>
          </a:p>
          <a:p>
            <a:pPr>
              <a:lnSpc>
                <a:spcPct val="150000"/>
              </a:lnSpc>
            </a:pPr>
            <a:r>
              <a:rPr lang="en-GB" dirty="0">
                <a:solidFill>
                  <a:srgbClr val="FF0000"/>
                </a:solidFill>
              </a:rPr>
              <a:t>Components of a Sound Strategy Document</a:t>
            </a:r>
          </a:p>
          <a:p>
            <a:pPr>
              <a:lnSpc>
                <a:spcPct val="150000"/>
              </a:lnSpc>
            </a:pPr>
            <a:r>
              <a:rPr lang="en-GB" b="0" i="0" dirty="0">
                <a:solidFill>
                  <a:srgbClr val="FF0000"/>
                </a:solidFill>
                <a:effectLst/>
                <a:latin typeface="Helvetica Neue, Helvetica, Arial, sans-serif"/>
              </a:rPr>
              <a:t>Conclusion</a:t>
            </a:r>
          </a:p>
          <a:p>
            <a:endParaRPr lang="en-GB" dirty="0"/>
          </a:p>
          <a:p>
            <a:endParaRPr lang="en-GB" dirty="0"/>
          </a:p>
          <a:p>
            <a:endParaRPr lang="en-NG" dirty="0"/>
          </a:p>
        </p:txBody>
      </p:sp>
      <p:sp>
        <p:nvSpPr>
          <p:cNvPr id="4" name="Date Placeholder 3">
            <a:extLst>
              <a:ext uri="{FF2B5EF4-FFF2-40B4-BE49-F238E27FC236}">
                <a16:creationId xmlns:a16="http://schemas.microsoft.com/office/drawing/2014/main" id="{E6CA1022-10A5-391C-6BEA-A8888ABC6521}"/>
              </a:ext>
            </a:extLst>
          </p:cNvPr>
          <p:cNvSpPr>
            <a:spLocks noGrp="1"/>
          </p:cNvSpPr>
          <p:nvPr>
            <p:ph type="dt" sz="half" idx="10"/>
          </p:nvPr>
        </p:nvSpPr>
        <p:spPr/>
        <p:txBody>
          <a:bodyPr/>
          <a:lstStyle/>
          <a:p>
            <a:fld id="{FA735803-2D0D-4684-83F0-37FA68CD12B4}" type="datetime8">
              <a:rPr lang="en-NG" smtClean="0"/>
              <a:t>09/04/2026 07:01</a:t>
            </a:fld>
            <a:endParaRPr lang="en-NG"/>
          </a:p>
        </p:txBody>
      </p:sp>
      <p:sp>
        <p:nvSpPr>
          <p:cNvPr id="5" name="Footer Placeholder 4">
            <a:extLst>
              <a:ext uri="{FF2B5EF4-FFF2-40B4-BE49-F238E27FC236}">
                <a16:creationId xmlns:a16="http://schemas.microsoft.com/office/drawing/2014/main" id="{7469D4D3-F496-1331-AA5F-AE0882168D66}"/>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39167C5-E17F-6DB9-8D46-9E733F0E3F39}"/>
              </a:ext>
            </a:extLst>
          </p:cNvPr>
          <p:cNvSpPr>
            <a:spLocks noGrp="1"/>
          </p:cNvSpPr>
          <p:nvPr>
            <p:ph type="sldNum" sz="quarter" idx="12"/>
          </p:nvPr>
        </p:nvSpPr>
        <p:spPr/>
        <p:txBody>
          <a:bodyPr/>
          <a:lstStyle/>
          <a:p>
            <a:fld id="{39861E04-3D39-4E68-B143-389358F2EAD7}" type="slidenum">
              <a:rPr lang="en-NG" smtClean="0"/>
              <a:t>5</a:t>
            </a:fld>
            <a:endParaRPr lang="en-NG"/>
          </a:p>
        </p:txBody>
      </p:sp>
    </p:spTree>
    <p:extLst>
      <p:ext uri="{BB962C8B-B14F-4D97-AF65-F5344CB8AC3E}">
        <p14:creationId xmlns:p14="http://schemas.microsoft.com/office/powerpoint/2010/main" val="20290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12EF-A6BF-B95E-5286-9B5533AE726A}"/>
              </a:ext>
            </a:extLst>
          </p:cNvPr>
          <p:cNvSpPr>
            <a:spLocks noGrp="1"/>
          </p:cNvSpPr>
          <p:nvPr>
            <p:ph type="title"/>
          </p:nvPr>
        </p:nvSpPr>
        <p:spPr/>
        <p:txBody>
          <a:bodyPr/>
          <a:lstStyle/>
          <a:p>
            <a:r>
              <a:rPr lang="en-US" altLang="en-NG" dirty="0"/>
              <a:t>Continuous Process</a:t>
            </a:r>
            <a:endParaRPr lang="en-NG" dirty="0"/>
          </a:p>
        </p:txBody>
      </p:sp>
      <p:sp>
        <p:nvSpPr>
          <p:cNvPr id="4" name="Date Placeholder 3">
            <a:extLst>
              <a:ext uri="{FF2B5EF4-FFF2-40B4-BE49-F238E27FC236}">
                <a16:creationId xmlns:a16="http://schemas.microsoft.com/office/drawing/2014/main" id="{45C1CA1C-62AE-AFC5-C687-0B840EEA26E6}"/>
              </a:ext>
            </a:extLst>
          </p:cNvPr>
          <p:cNvSpPr>
            <a:spLocks noGrp="1"/>
          </p:cNvSpPr>
          <p:nvPr>
            <p:ph type="dt" sz="half" idx="10"/>
          </p:nvPr>
        </p:nvSpPr>
        <p:spPr/>
        <p:txBody>
          <a:bodyPr/>
          <a:lstStyle/>
          <a:p>
            <a:fld id="{A9BF1B0D-8981-4281-AC7D-9A3118442FB7}" type="datetime8">
              <a:rPr lang="en-NG" smtClean="0"/>
              <a:t>09/04/2026 07:01</a:t>
            </a:fld>
            <a:endParaRPr lang="en-NG"/>
          </a:p>
        </p:txBody>
      </p:sp>
      <p:sp>
        <p:nvSpPr>
          <p:cNvPr id="5" name="Footer Placeholder 4">
            <a:extLst>
              <a:ext uri="{FF2B5EF4-FFF2-40B4-BE49-F238E27FC236}">
                <a16:creationId xmlns:a16="http://schemas.microsoft.com/office/drawing/2014/main" id="{4ECD4BFF-6EAC-8EFD-FA02-C5813BC698FF}"/>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B0136C74-A678-E428-8C58-41FB0DA08C26}"/>
              </a:ext>
            </a:extLst>
          </p:cNvPr>
          <p:cNvSpPr>
            <a:spLocks noGrp="1"/>
          </p:cNvSpPr>
          <p:nvPr>
            <p:ph type="sldNum" sz="quarter" idx="12"/>
          </p:nvPr>
        </p:nvSpPr>
        <p:spPr/>
        <p:txBody>
          <a:bodyPr/>
          <a:lstStyle/>
          <a:p>
            <a:fld id="{39861E04-3D39-4E68-B143-389358F2EAD7}" type="slidenum">
              <a:rPr lang="en-NG" smtClean="0"/>
              <a:t>50</a:t>
            </a:fld>
            <a:endParaRPr lang="en-NG"/>
          </a:p>
        </p:txBody>
      </p:sp>
      <p:grpSp>
        <p:nvGrpSpPr>
          <p:cNvPr id="8" name="Diagram 3">
            <a:extLst>
              <a:ext uri="{FF2B5EF4-FFF2-40B4-BE49-F238E27FC236}">
                <a16:creationId xmlns:a16="http://schemas.microsoft.com/office/drawing/2014/main" id="{0EF99310-6879-D3D3-877A-93400055B758}"/>
              </a:ext>
            </a:extLst>
          </p:cNvPr>
          <p:cNvGrpSpPr>
            <a:grpSpLocks/>
          </p:cNvGrpSpPr>
          <p:nvPr/>
        </p:nvGrpSpPr>
        <p:grpSpPr bwMode="auto">
          <a:xfrm>
            <a:off x="1551480" y="1500188"/>
            <a:ext cx="8785225" cy="4635500"/>
            <a:chOff x="1080" y="1436"/>
            <a:chExt cx="3599" cy="1448"/>
          </a:xfrm>
        </p:grpSpPr>
        <p:sp>
          <p:nvSpPr>
            <p:cNvPr id="9" name="_s4100">
              <a:extLst>
                <a:ext uri="{FF2B5EF4-FFF2-40B4-BE49-F238E27FC236}">
                  <a16:creationId xmlns:a16="http://schemas.microsoft.com/office/drawing/2014/main" id="{41111CB5-DFDF-FCDF-35DE-4086C89C98B9}"/>
                </a:ext>
              </a:extLst>
            </p:cNvPr>
            <p:cNvSpPr>
              <a:spLocks noChangeArrowheads="1" noTextEdit="1"/>
            </p:cNvSpPr>
            <p:nvPr/>
          </p:nvSpPr>
          <p:spPr bwMode="auto">
            <a:xfrm>
              <a:off x="2413" y="1546"/>
              <a:ext cx="934" cy="934"/>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808000">
                <a:alpha val="30000"/>
              </a:srgbClr>
            </a:solidFill>
            <a:ln w="9525">
              <a:solidFill>
                <a:srgbClr val="993300"/>
              </a:solidFill>
              <a:miter lim="800000"/>
              <a:headEnd/>
              <a:tailEnd/>
            </a:ln>
          </p:spPr>
          <p:txBody>
            <a:bodyPr vert="horz" wrap="none" lIns="0" tIns="0" rIns="0" bIns="0" numCol="1" anchor="ctr" anchorCtr="0" compatLnSpc="1">
              <a:prstTxWarp prst="textNoShape">
                <a:avLst/>
              </a:prstTxWarp>
            </a:bodyPr>
            <a:lstStyle/>
            <a:p>
              <a:endParaRPr lang="en-NG"/>
            </a:p>
          </p:txBody>
        </p:sp>
        <p:sp>
          <p:nvSpPr>
            <p:cNvPr id="10" name="_s4101">
              <a:extLst>
                <a:ext uri="{FF2B5EF4-FFF2-40B4-BE49-F238E27FC236}">
                  <a16:creationId xmlns:a16="http://schemas.microsoft.com/office/drawing/2014/main" id="{7D4851D1-43B9-C60C-8201-755C8372F9AF}"/>
                </a:ext>
              </a:extLst>
            </p:cNvPr>
            <p:cNvSpPr>
              <a:spLocks noChangeArrowheads="1" noTextEdit="1"/>
            </p:cNvSpPr>
            <p:nvPr/>
          </p:nvSpPr>
          <p:spPr bwMode="auto">
            <a:xfrm rot="7200000">
              <a:off x="2540" y="1766"/>
              <a:ext cx="934" cy="934"/>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808000">
                <a:alpha val="30000"/>
              </a:srgbClr>
            </a:solidFill>
            <a:ln w="9525">
              <a:solidFill>
                <a:srgbClr val="993300"/>
              </a:solidFill>
              <a:miter lim="800000"/>
              <a:headEnd/>
              <a:tailEnd/>
            </a:ln>
          </p:spPr>
          <p:txBody>
            <a:bodyPr vert="horz" wrap="none" lIns="0" tIns="0" rIns="0" bIns="0" numCol="1" anchor="ctr" anchorCtr="0" compatLnSpc="1">
              <a:prstTxWarp prst="textNoShape">
                <a:avLst/>
              </a:prstTxWarp>
            </a:bodyPr>
            <a:lstStyle/>
            <a:p>
              <a:endParaRPr lang="en-NG"/>
            </a:p>
          </p:txBody>
        </p:sp>
        <p:sp>
          <p:nvSpPr>
            <p:cNvPr id="11" name="_s4102">
              <a:extLst>
                <a:ext uri="{FF2B5EF4-FFF2-40B4-BE49-F238E27FC236}">
                  <a16:creationId xmlns:a16="http://schemas.microsoft.com/office/drawing/2014/main" id="{2B0294AA-7517-893D-D7A2-894866E24643}"/>
                </a:ext>
              </a:extLst>
            </p:cNvPr>
            <p:cNvSpPr>
              <a:spLocks noChangeArrowheads="1" noTextEdit="1"/>
            </p:cNvSpPr>
            <p:nvPr/>
          </p:nvSpPr>
          <p:spPr bwMode="auto">
            <a:xfrm rot="14400000">
              <a:off x="2286" y="1766"/>
              <a:ext cx="934" cy="934"/>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600"/>
                    <a:pt x="7468" y="4196"/>
                    <a:pt x="6171" y="5284"/>
                  </a:cubicBezTo>
                  <a:lnTo>
                    <a:pt x="3857" y="2526"/>
                  </a:lnTo>
                  <a:cubicBezTo>
                    <a:pt x="5802" y="894"/>
                    <a:pt x="8260" y="0"/>
                    <a:pt x="10800" y="0"/>
                  </a:cubicBezTo>
                  <a:cubicBezTo>
                    <a:pt x="11428" y="0"/>
                    <a:pt x="12056" y="54"/>
                    <a:pt x="12675" y="164"/>
                  </a:cubicBezTo>
                  <a:lnTo>
                    <a:pt x="13144" y="-2495"/>
                  </a:lnTo>
                  <a:lnTo>
                    <a:pt x="16794" y="2717"/>
                  </a:lnTo>
                  <a:lnTo>
                    <a:pt x="11581" y="6368"/>
                  </a:lnTo>
                  <a:lnTo>
                    <a:pt x="12050" y="3709"/>
                  </a:lnTo>
                  <a:close/>
                </a:path>
              </a:pathLst>
            </a:custGeom>
            <a:solidFill>
              <a:srgbClr val="808000">
                <a:alpha val="30000"/>
              </a:srgbClr>
            </a:solidFill>
            <a:ln w="9525">
              <a:solidFill>
                <a:srgbClr val="993300"/>
              </a:solidFill>
              <a:miter lim="800000"/>
              <a:headEnd/>
              <a:tailEnd/>
            </a:ln>
          </p:spPr>
          <p:txBody>
            <a:bodyPr vert="horz" wrap="none" lIns="0" tIns="0" rIns="0" bIns="0" numCol="1" anchor="ctr" anchorCtr="0" compatLnSpc="1">
              <a:prstTxWarp prst="textNoShape">
                <a:avLst/>
              </a:prstTxWarp>
            </a:bodyPr>
            <a:lstStyle/>
            <a:p>
              <a:endParaRPr lang="en-NG"/>
            </a:p>
          </p:txBody>
        </p:sp>
        <p:sp>
          <p:nvSpPr>
            <p:cNvPr id="12" name="_s4103">
              <a:extLst>
                <a:ext uri="{FF2B5EF4-FFF2-40B4-BE49-F238E27FC236}">
                  <a16:creationId xmlns:a16="http://schemas.microsoft.com/office/drawing/2014/main" id="{98B8D734-44B8-1D2B-6325-41778DBED611}"/>
                </a:ext>
              </a:extLst>
            </p:cNvPr>
            <p:cNvSpPr>
              <a:spLocks noChangeArrowheads="1"/>
            </p:cNvSpPr>
            <p:nvPr/>
          </p:nvSpPr>
          <p:spPr bwMode="auto">
            <a:xfrm>
              <a:off x="3136" y="1717"/>
              <a:ext cx="37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700" b="1" i="0" u="none" strike="noStrike" cap="none" normalizeH="0" baseline="0">
                  <a:ln>
                    <a:noFill/>
                  </a:ln>
                  <a:solidFill>
                    <a:schemeClr val="tx1"/>
                  </a:solidFill>
                  <a:effectLst/>
                  <a:latin typeface="Tahoma" panose="020B0604030504040204" pitchFamily="34" charset="0"/>
                </a:rPr>
                <a:t>Planning</a:t>
              </a:r>
            </a:p>
          </p:txBody>
        </p:sp>
        <p:sp>
          <p:nvSpPr>
            <p:cNvPr id="13" name="_s4104">
              <a:extLst>
                <a:ext uri="{FF2B5EF4-FFF2-40B4-BE49-F238E27FC236}">
                  <a16:creationId xmlns:a16="http://schemas.microsoft.com/office/drawing/2014/main" id="{7658C6C2-1100-2C48-C250-AC7CBADC8A1A}"/>
                </a:ext>
              </a:extLst>
            </p:cNvPr>
            <p:cNvSpPr>
              <a:spLocks noChangeArrowheads="1"/>
            </p:cNvSpPr>
            <p:nvPr/>
          </p:nvSpPr>
          <p:spPr bwMode="auto">
            <a:xfrm>
              <a:off x="2693" y="2484"/>
              <a:ext cx="37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700" b="1" i="0" u="none" strike="noStrike" cap="none" normalizeH="0" baseline="0">
                  <a:ln>
                    <a:noFill/>
                  </a:ln>
                  <a:solidFill>
                    <a:schemeClr val="tx1"/>
                  </a:solidFill>
                  <a:effectLst/>
                  <a:latin typeface="Tahoma" panose="020B0604030504040204" pitchFamily="34" charset="0"/>
                </a:rPr>
                <a:t>Action</a:t>
              </a:r>
            </a:p>
          </p:txBody>
        </p:sp>
        <p:sp>
          <p:nvSpPr>
            <p:cNvPr id="14" name="_s4105">
              <a:extLst>
                <a:ext uri="{FF2B5EF4-FFF2-40B4-BE49-F238E27FC236}">
                  <a16:creationId xmlns:a16="http://schemas.microsoft.com/office/drawing/2014/main" id="{5B074B8C-8B6E-0588-DE43-C4DABA01965D}"/>
                </a:ext>
              </a:extLst>
            </p:cNvPr>
            <p:cNvSpPr>
              <a:spLocks noChangeArrowheads="1"/>
            </p:cNvSpPr>
            <p:nvPr/>
          </p:nvSpPr>
          <p:spPr bwMode="auto">
            <a:xfrm>
              <a:off x="2250" y="1717"/>
              <a:ext cx="37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2700" b="1" i="0" u="none" strike="noStrike" cap="none" normalizeH="0" baseline="0">
                  <a:ln>
                    <a:noFill/>
                  </a:ln>
                  <a:solidFill>
                    <a:schemeClr val="tx1"/>
                  </a:solidFill>
                  <a:effectLst/>
                  <a:latin typeface="Tahoma" panose="020B0604030504040204" pitchFamily="34" charset="0"/>
                </a:rPr>
                <a:t>Assessment</a:t>
              </a:r>
            </a:p>
          </p:txBody>
        </p:sp>
      </p:grpSp>
    </p:spTree>
    <p:extLst>
      <p:ext uri="{BB962C8B-B14F-4D97-AF65-F5344CB8AC3E}">
        <p14:creationId xmlns:p14="http://schemas.microsoft.com/office/powerpoint/2010/main" val="195441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C77E-427D-5DD6-02FC-1ECA4E08AA10}"/>
              </a:ext>
            </a:extLst>
          </p:cNvPr>
          <p:cNvSpPr>
            <a:spLocks noGrp="1"/>
          </p:cNvSpPr>
          <p:nvPr>
            <p:ph type="title"/>
          </p:nvPr>
        </p:nvSpPr>
        <p:spPr/>
        <p:txBody>
          <a:bodyPr/>
          <a:lstStyle/>
          <a:p>
            <a:r>
              <a:rPr lang="en-GB" altLang="en-NG" dirty="0">
                <a:solidFill>
                  <a:srgbClr val="FF0000"/>
                </a:solidFill>
              </a:rPr>
              <a:t>Whose job is it anyway?</a:t>
            </a:r>
            <a:endParaRPr lang="en-NG" dirty="0">
              <a:solidFill>
                <a:srgbClr val="FF0000"/>
              </a:solidFill>
            </a:endParaRPr>
          </a:p>
        </p:txBody>
      </p:sp>
      <p:sp>
        <p:nvSpPr>
          <p:cNvPr id="3" name="Content Placeholder 2">
            <a:extLst>
              <a:ext uri="{FF2B5EF4-FFF2-40B4-BE49-F238E27FC236}">
                <a16:creationId xmlns:a16="http://schemas.microsoft.com/office/drawing/2014/main" id="{3CEF1111-53A6-7736-6CD9-763FF09D5F44}"/>
              </a:ext>
            </a:extLst>
          </p:cNvPr>
          <p:cNvSpPr>
            <a:spLocks noGrp="1"/>
          </p:cNvSpPr>
          <p:nvPr>
            <p:ph idx="1"/>
          </p:nvPr>
        </p:nvSpPr>
        <p:spPr>
          <a:xfrm>
            <a:off x="838200" y="1545021"/>
            <a:ext cx="10515600" cy="4631942"/>
          </a:xfrm>
        </p:spPr>
        <p:txBody>
          <a:bodyPr>
            <a:normAutofit fontScale="85000" lnSpcReduction="20000"/>
          </a:bodyPr>
          <a:lstStyle/>
          <a:p>
            <a:pPr eaLnBrk="1" hangingPunct="1">
              <a:lnSpc>
                <a:spcPct val="200000"/>
              </a:lnSpc>
            </a:pPr>
            <a:r>
              <a:rPr lang="en-GB" altLang="en-NG" dirty="0"/>
              <a:t>Senior Management?</a:t>
            </a:r>
          </a:p>
          <a:p>
            <a:pPr eaLnBrk="1" hangingPunct="1">
              <a:lnSpc>
                <a:spcPct val="200000"/>
              </a:lnSpc>
            </a:pPr>
            <a:r>
              <a:rPr lang="en-GB" altLang="en-NG" dirty="0"/>
              <a:t>Academic leaders?</a:t>
            </a:r>
          </a:p>
          <a:p>
            <a:pPr eaLnBrk="1" hangingPunct="1">
              <a:lnSpc>
                <a:spcPct val="200000"/>
              </a:lnSpc>
            </a:pPr>
            <a:r>
              <a:rPr lang="en-GB" altLang="en-NG" dirty="0"/>
              <a:t>Administrative managers?</a:t>
            </a:r>
          </a:p>
          <a:p>
            <a:pPr eaLnBrk="1" hangingPunct="1">
              <a:lnSpc>
                <a:spcPct val="200000"/>
              </a:lnSpc>
            </a:pPr>
            <a:r>
              <a:rPr lang="en-GB" altLang="en-NG" dirty="0"/>
              <a:t>The Planning Office?</a:t>
            </a:r>
          </a:p>
          <a:p>
            <a:pPr eaLnBrk="1" hangingPunct="1">
              <a:lnSpc>
                <a:spcPct val="200000"/>
              </a:lnSpc>
            </a:pPr>
            <a:r>
              <a:rPr lang="en-GB" altLang="en-NG" dirty="0"/>
              <a:t>The Research Office?</a:t>
            </a:r>
          </a:p>
          <a:p>
            <a:pPr eaLnBrk="1" hangingPunct="1">
              <a:lnSpc>
                <a:spcPct val="200000"/>
              </a:lnSpc>
            </a:pPr>
            <a:r>
              <a:rPr lang="en-GB" altLang="en-NG" dirty="0"/>
              <a:t>Individual researchers?</a:t>
            </a:r>
            <a:endParaRPr lang="en-US" altLang="en-NG" dirty="0"/>
          </a:p>
        </p:txBody>
      </p:sp>
      <p:sp>
        <p:nvSpPr>
          <p:cNvPr id="4" name="Date Placeholder 3">
            <a:extLst>
              <a:ext uri="{FF2B5EF4-FFF2-40B4-BE49-F238E27FC236}">
                <a16:creationId xmlns:a16="http://schemas.microsoft.com/office/drawing/2014/main" id="{3882883B-17EC-BE3A-B752-6BF622680C64}"/>
              </a:ext>
            </a:extLst>
          </p:cNvPr>
          <p:cNvSpPr>
            <a:spLocks noGrp="1"/>
          </p:cNvSpPr>
          <p:nvPr>
            <p:ph type="dt" sz="half" idx="10"/>
          </p:nvPr>
        </p:nvSpPr>
        <p:spPr/>
        <p:txBody>
          <a:bodyPr/>
          <a:lstStyle/>
          <a:p>
            <a:fld id="{D87A7947-8F35-4569-9E30-89175CB88A21}" type="datetime8">
              <a:rPr lang="en-NG" smtClean="0"/>
              <a:t>09/04/2026 07:01</a:t>
            </a:fld>
            <a:endParaRPr lang="en-NG"/>
          </a:p>
        </p:txBody>
      </p:sp>
      <p:sp>
        <p:nvSpPr>
          <p:cNvPr id="5" name="Footer Placeholder 4">
            <a:extLst>
              <a:ext uri="{FF2B5EF4-FFF2-40B4-BE49-F238E27FC236}">
                <a16:creationId xmlns:a16="http://schemas.microsoft.com/office/drawing/2014/main" id="{77F769A7-B0EE-F924-1D9C-815628415BBA}"/>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51B163C1-8310-F568-A58A-035272D64A30}"/>
              </a:ext>
            </a:extLst>
          </p:cNvPr>
          <p:cNvSpPr>
            <a:spLocks noGrp="1"/>
          </p:cNvSpPr>
          <p:nvPr>
            <p:ph type="sldNum" sz="quarter" idx="12"/>
          </p:nvPr>
        </p:nvSpPr>
        <p:spPr/>
        <p:txBody>
          <a:bodyPr/>
          <a:lstStyle/>
          <a:p>
            <a:fld id="{39861E04-3D39-4E68-B143-389358F2EAD7}" type="slidenum">
              <a:rPr lang="en-NG" smtClean="0"/>
              <a:t>51</a:t>
            </a:fld>
            <a:endParaRPr lang="en-NG"/>
          </a:p>
        </p:txBody>
      </p:sp>
    </p:spTree>
    <p:extLst>
      <p:ext uri="{BB962C8B-B14F-4D97-AF65-F5344CB8AC3E}">
        <p14:creationId xmlns:p14="http://schemas.microsoft.com/office/powerpoint/2010/main" val="349539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50CE-286A-BB2C-F3A6-DB170A1D1D69}"/>
              </a:ext>
            </a:extLst>
          </p:cNvPr>
          <p:cNvSpPr>
            <a:spLocks noGrp="1"/>
          </p:cNvSpPr>
          <p:nvPr>
            <p:ph type="title"/>
          </p:nvPr>
        </p:nvSpPr>
        <p:spPr/>
        <p:txBody>
          <a:bodyPr/>
          <a:lstStyle/>
          <a:p>
            <a:r>
              <a:rPr lang="en-GB" altLang="en-NG" sz="4400" dirty="0">
                <a:solidFill>
                  <a:srgbClr val="FF0000"/>
                </a:solidFill>
              </a:rPr>
              <a:t>Strategic management and </a:t>
            </a:r>
            <a:br>
              <a:rPr lang="en-GB" altLang="en-NG" sz="4400" dirty="0">
                <a:solidFill>
                  <a:srgbClr val="FF0000"/>
                </a:solidFill>
              </a:rPr>
            </a:br>
            <a:r>
              <a:rPr lang="en-GB" altLang="en-NG" sz="4400" dirty="0">
                <a:solidFill>
                  <a:srgbClr val="FF0000"/>
                </a:solidFill>
              </a:rPr>
              <a:t>the policy environment</a:t>
            </a:r>
            <a:endParaRPr lang="en-NG" dirty="0">
              <a:solidFill>
                <a:srgbClr val="FF0000"/>
              </a:solidFill>
            </a:endParaRPr>
          </a:p>
        </p:txBody>
      </p:sp>
      <p:sp>
        <p:nvSpPr>
          <p:cNvPr id="3" name="Content Placeholder 2">
            <a:extLst>
              <a:ext uri="{FF2B5EF4-FFF2-40B4-BE49-F238E27FC236}">
                <a16:creationId xmlns:a16="http://schemas.microsoft.com/office/drawing/2014/main" id="{5729A48D-34C6-70F4-113F-21F0D814B953}"/>
              </a:ext>
            </a:extLst>
          </p:cNvPr>
          <p:cNvSpPr>
            <a:spLocks noGrp="1"/>
          </p:cNvSpPr>
          <p:nvPr>
            <p:ph idx="1"/>
          </p:nvPr>
        </p:nvSpPr>
        <p:spPr/>
        <p:txBody>
          <a:bodyPr>
            <a:normAutofit fontScale="92500"/>
          </a:bodyPr>
          <a:lstStyle/>
          <a:p>
            <a:pPr eaLnBrk="1" hangingPunct="1">
              <a:lnSpc>
                <a:spcPct val="200000"/>
              </a:lnSpc>
              <a:buFontTx/>
              <a:buNone/>
            </a:pPr>
            <a:r>
              <a:rPr lang="en-GB" altLang="en-NG" dirty="0"/>
              <a:t> “Strategic management consists of the analysis, decisions, and actions an organization undertakes in order to create and sustain competitive advantages… Strategic analysis [is the] starting point in the process and precedes effective formulation and implementation of strategies.”</a:t>
            </a:r>
          </a:p>
          <a:p>
            <a:pPr eaLnBrk="1" hangingPunct="1">
              <a:lnSpc>
                <a:spcPct val="90000"/>
              </a:lnSpc>
              <a:buFontTx/>
              <a:buNone/>
            </a:pPr>
            <a:r>
              <a:rPr lang="en-GB" altLang="en-NG" dirty="0"/>
              <a:t>   </a:t>
            </a:r>
            <a:r>
              <a:rPr lang="en-GB" altLang="en-NG" sz="2000" dirty="0"/>
              <a:t>Dess, Lumpkin &amp; Taylor; Strategic Management: Creating Competitive Advantage; McGraw-Hill 2005, 1.1; 1.3</a:t>
            </a:r>
            <a:endParaRPr lang="en-NG" dirty="0"/>
          </a:p>
        </p:txBody>
      </p:sp>
      <p:sp>
        <p:nvSpPr>
          <p:cNvPr id="4" name="Date Placeholder 3">
            <a:extLst>
              <a:ext uri="{FF2B5EF4-FFF2-40B4-BE49-F238E27FC236}">
                <a16:creationId xmlns:a16="http://schemas.microsoft.com/office/drawing/2014/main" id="{1F93FDC2-2FBF-2FC6-636A-0606655AAC04}"/>
              </a:ext>
            </a:extLst>
          </p:cNvPr>
          <p:cNvSpPr>
            <a:spLocks noGrp="1"/>
          </p:cNvSpPr>
          <p:nvPr>
            <p:ph type="dt" sz="half" idx="10"/>
          </p:nvPr>
        </p:nvSpPr>
        <p:spPr/>
        <p:txBody>
          <a:bodyPr/>
          <a:lstStyle/>
          <a:p>
            <a:fld id="{33F317CA-7235-42A6-9471-3BEACE3511DF}" type="datetime8">
              <a:rPr lang="en-NG" smtClean="0"/>
              <a:t>09/04/2026 07:01</a:t>
            </a:fld>
            <a:endParaRPr lang="en-NG"/>
          </a:p>
        </p:txBody>
      </p:sp>
      <p:sp>
        <p:nvSpPr>
          <p:cNvPr id="5" name="Footer Placeholder 4">
            <a:extLst>
              <a:ext uri="{FF2B5EF4-FFF2-40B4-BE49-F238E27FC236}">
                <a16:creationId xmlns:a16="http://schemas.microsoft.com/office/drawing/2014/main" id="{FDD4187B-3747-5590-1F85-D1A7B16D7E77}"/>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3B1F345-06B7-24DB-5A4B-DD4B2FE76557}"/>
              </a:ext>
            </a:extLst>
          </p:cNvPr>
          <p:cNvSpPr>
            <a:spLocks noGrp="1"/>
          </p:cNvSpPr>
          <p:nvPr>
            <p:ph type="sldNum" sz="quarter" idx="12"/>
          </p:nvPr>
        </p:nvSpPr>
        <p:spPr/>
        <p:txBody>
          <a:bodyPr/>
          <a:lstStyle/>
          <a:p>
            <a:fld id="{39861E04-3D39-4E68-B143-389358F2EAD7}" type="slidenum">
              <a:rPr lang="en-NG" smtClean="0"/>
              <a:t>52</a:t>
            </a:fld>
            <a:endParaRPr lang="en-NG"/>
          </a:p>
        </p:txBody>
      </p:sp>
    </p:spTree>
    <p:extLst>
      <p:ext uri="{BB962C8B-B14F-4D97-AF65-F5344CB8AC3E}">
        <p14:creationId xmlns:p14="http://schemas.microsoft.com/office/powerpoint/2010/main" val="194152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52A8-A822-7C48-3003-CEE80A69BCDC}"/>
              </a:ext>
            </a:extLst>
          </p:cNvPr>
          <p:cNvSpPr>
            <a:spLocks noGrp="1"/>
          </p:cNvSpPr>
          <p:nvPr>
            <p:ph type="title"/>
          </p:nvPr>
        </p:nvSpPr>
        <p:spPr/>
        <p:txBody>
          <a:bodyPr/>
          <a:lstStyle/>
          <a:p>
            <a:r>
              <a:rPr lang="en-GB" altLang="en-NG" dirty="0">
                <a:solidFill>
                  <a:srgbClr val="FF0000"/>
                </a:solidFill>
              </a:rPr>
              <a:t>The Policy Environment</a:t>
            </a:r>
            <a:endParaRPr lang="en-NG" dirty="0">
              <a:solidFill>
                <a:srgbClr val="FF0000"/>
              </a:solidFill>
            </a:endParaRPr>
          </a:p>
        </p:txBody>
      </p:sp>
      <p:sp>
        <p:nvSpPr>
          <p:cNvPr id="3" name="Content Placeholder 2">
            <a:extLst>
              <a:ext uri="{FF2B5EF4-FFF2-40B4-BE49-F238E27FC236}">
                <a16:creationId xmlns:a16="http://schemas.microsoft.com/office/drawing/2014/main" id="{C345D566-0DE9-4A96-FADD-6D1112C1E498}"/>
              </a:ext>
            </a:extLst>
          </p:cNvPr>
          <p:cNvSpPr>
            <a:spLocks noGrp="1"/>
          </p:cNvSpPr>
          <p:nvPr>
            <p:ph idx="1"/>
          </p:nvPr>
        </p:nvSpPr>
        <p:spPr/>
        <p:txBody>
          <a:bodyPr>
            <a:normAutofit fontScale="92500" lnSpcReduction="10000"/>
          </a:bodyPr>
          <a:lstStyle/>
          <a:p>
            <a:pPr eaLnBrk="1" hangingPunct="1">
              <a:lnSpc>
                <a:spcPct val="150000"/>
              </a:lnSpc>
            </a:pPr>
            <a:r>
              <a:rPr lang="en-GB" altLang="en-NG" dirty="0"/>
              <a:t>Understanding, and interpreting the implications of, the policy environment is </a:t>
            </a:r>
            <a:r>
              <a:rPr lang="en-GB" altLang="en-NG" b="1" u="sng" dirty="0"/>
              <a:t>part of</a:t>
            </a:r>
            <a:r>
              <a:rPr lang="en-GB" altLang="en-NG" dirty="0"/>
              <a:t> the process of strategic analysis.</a:t>
            </a:r>
          </a:p>
          <a:p>
            <a:pPr eaLnBrk="1" hangingPunct="1">
              <a:lnSpc>
                <a:spcPct val="150000"/>
              </a:lnSpc>
            </a:pPr>
            <a:r>
              <a:rPr lang="en-GB" altLang="en-NG" dirty="0">
                <a:solidFill>
                  <a:srgbClr val="FF0000"/>
                </a:solidFill>
              </a:rPr>
              <a:t>No organisation can operate effectively in ignorance of the environment in which it sits</a:t>
            </a:r>
          </a:p>
          <a:p>
            <a:pPr eaLnBrk="1" hangingPunct="1">
              <a:lnSpc>
                <a:spcPct val="150000"/>
              </a:lnSpc>
            </a:pPr>
            <a:r>
              <a:rPr lang="en-GB" altLang="en-NG" dirty="0"/>
              <a:t>It is exceptionally difficult to achieve objectives against the direction of the main policy drivers</a:t>
            </a:r>
          </a:p>
          <a:p>
            <a:pPr eaLnBrk="1" hangingPunct="1">
              <a:lnSpc>
                <a:spcPct val="150000"/>
              </a:lnSpc>
            </a:pPr>
            <a:r>
              <a:rPr lang="en-GB" altLang="en-NG" dirty="0"/>
              <a:t>But it is important not simply to be driven by the environment</a:t>
            </a:r>
            <a:endParaRPr lang="en-US" altLang="en-NG" dirty="0"/>
          </a:p>
        </p:txBody>
      </p:sp>
      <p:sp>
        <p:nvSpPr>
          <p:cNvPr id="4" name="Date Placeholder 3">
            <a:extLst>
              <a:ext uri="{FF2B5EF4-FFF2-40B4-BE49-F238E27FC236}">
                <a16:creationId xmlns:a16="http://schemas.microsoft.com/office/drawing/2014/main" id="{AFA05229-8220-EE8F-1490-D30F5D639212}"/>
              </a:ext>
            </a:extLst>
          </p:cNvPr>
          <p:cNvSpPr>
            <a:spLocks noGrp="1"/>
          </p:cNvSpPr>
          <p:nvPr>
            <p:ph type="dt" sz="half" idx="10"/>
          </p:nvPr>
        </p:nvSpPr>
        <p:spPr/>
        <p:txBody>
          <a:bodyPr/>
          <a:lstStyle/>
          <a:p>
            <a:fld id="{34063C0F-5AEF-4EC5-BF88-938B985EBD9A}" type="datetime8">
              <a:rPr lang="en-NG" smtClean="0"/>
              <a:t>09/04/2026 07:01</a:t>
            </a:fld>
            <a:endParaRPr lang="en-NG"/>
          </a:p>
        </p:txBody>
      </p:sp>
      <p:sp>
        <p:nvSpPr>
          <p:cNvPr id="5" name="Footer Placeholder 4">
            <a:extLst>
              <a:ext uri="{FF2B5EF4-FFF2-40B4-BE49-F238E27FC236}">
                <a16:creationId xmlns:a16="http://schemas.microsoft.com/office/drawing/2014/main" id="{54C146B8-48DA-84C7-BE80-D034E5B3ABE4}"/>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A5F978D4-CD47-FD22-523C-129E8BF4C0B4}"/>
              </a:ext>
            </a:extLst>
          </p:cNvPr>
          <p:cNvSpPr>
            <a:spLocks noGrp="1"/>
          </p:cNvSpPr>
          <p:nvPr>
            <p:ph type="sldNum" sz="quarter" idx="12"/>
          </p:nvPr>
        </p:nvSpPr>
        <p:spPr/>
        <p:txBody>
          <a:bodyPr/>
          <a:lstStyle/>
          <a:p>
            <a:fld id="{39861E04-3D39-4E68-B143-389358F2EAD7}" type="slidenum">
              <a:rPr lang="en-NG" smtClean="0"/>
              <a:t>53</a:t>
            </a:fld>
            <a:endParaRPr lang="en-NG"/>
          </a:p>
        </p:txBody>
      </p:sp>
    </p:spTree>
    <p:extLst>
      <p:ext uri="{BB962C8B-B14F-4D97-AF65-F5344CB8AC3E}">
        <p14:creationId xmlns:p14="http://schemas.microsoft.com/office/powerpoint/2010/main" val="507312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0CFC8-33D5-F00E-A6F2-4B868F01EFA8}"/>
              </a:ext>
            </a:extLst>
          </p:cNvPr>
          <p:cNvSpPr>
            <a:spLocks noGrp="1"/>
          </p:cNvSpPr>
          <p:nvPr>
            <p:ph type="title"/>
          </p:nvPr>
        </p:nvSpPr>
        <p:spPr/>
        <p:txBody>
          <a:bodyPr/>
          <a:lstStyle/>
          <a:p>
            <a:r>
              <a:rPr lang="en-GB" altLang="en-NG" sz="4400" dirty="0"/>
              <a:t>Reading the “policy landscape”</a:t>
            </a:r>
            <a:endParaRPr lang="en-NG" dirty="0"/>
          </a:p>
        </p:txBody>
      </p:sp>
      <p:sp>
        <p:nvSpPr>
          <p:cNvPr id="3" name="Content Placeholder 2">
            <a:extLst>
              <a:ext uri="{FF2B5EF4-FFF2-40B4-BE49-F238E27FC236}">
                <a16:creationId xmlns:a16="http://schemas.microsoft.com/office/drawing/2014/main" id="{36CAE95D-691D-24CB-564F-ECEA292F4A75}"/>
              </a:ext>
            </a:extLst>
          </p:cNvPr>
          <p:cNvSpPr>
            <a:spLocks noGrp="1"/>
          </p:cNvSpPr>
          <p:nvPr>
            <p:ph idx="1"/>
          </p:nvPr>
        </p:nvSpPr>
        <p:spPr/>
        <p:txBody>
          <a:bodyPr/>
          <a:lstStyle/>
          <a:p>
            <a:pPr eaLnBrk="1" hangingPunct="1">
              <a:lnSpc>
                <a:spcPct val="200000"/>
              </a:lnSpc>
            </a:pPr>
            <a:r>
              <a:rPr lang="en-GB" altLang="en-NG" dirty="0"/>
              <a:t>Is a key part of strategic management</a:t>
            </a:r>
          </a:p>
          <a:p>
            <a:pPr eaLnBrk="1" hangingPunct="1">
              <a:lnSpc>
                <a:spcPct val="200000"/>
              </a:lnSpc>
            </a:pPr>
            <a:r>
              <a:rPr lang="en-GB" altLang="en-NG" dirty="0"/>
              <a:t>Is an ongoing task</a:t>
            </a:r>
          </a:p>
          <a:p>
            <a:pPr eaLnBrk="1" hangingPunct="1">
              <a:lnSpc>
                <a:spcPct val="200000"/>
              </a:lnSpc>
            </a:pPr>
            <a:r>
              <a:rPr lang="en-GB" altLang="en-NG" dirty="0"/>
              <a:t>Is one of the key ways in which senior managers can add value</a:t>
            </a:r>
          </a:p>
          <a:p>
            <a:pPr eaLnBrk="1" hangingPunct="1">
              <a:lnSpc>
                <a:spcPct val="200000"/>
              </a:lnSpc>
            </a:pPr>
            <a:r>
              <a:rPr lang="en-GB" altLang="en-NG" dirty="0"/>
              <a:t>Can provide opportunities to shape the landscape</a:t>
            </a:r>
            <a:endParaRPr lang="en-US" altLang="en-NG" dirty="0"/>
          </a:p>
        </p:txBody>
      </p:sp>
      <p:sp>
        <p:nvSpPr>
          <p:cNvPr id="4" name="Date Placeholder 3">
            <a:extLst>
              <a:ext uri="{FF2B5EF4-FFF2-40B4-BE49-F238E27FC236}">
                <a16:creationId xmlns:a16="http://schemas.microsoft.com/office/drawing/2014/main" id="{DA896074-E543-3F20-FF65-12BCA3F91A82}"/>
              </a:ext>
            </a:extLst>
          </p:cNvPr>
          <p:cNvSpPr>
            <a:spLocks noGrp="1"/>
          </p:cNvSpPr>
          <p:nvPr>
            <p:ph type="dt" sz="half" idx="10"/>
          </p:nvPr>
        </p:nvSpPr>
        <p:spPr/>
        <p:txBody>
          <a:bodyPr/>
          <a:lstStyle/>
          <a:p>
            <a:fld id="{335CEEA4-DF07-49D4-ADB3-3ED45F5DCA09}" type="datetime8">
              <a:rPr lang="en-NG" smtClean="0"/>
              <a:t>09/04/2026 07:01</a:t>
            </a:fld>
            <a:endParaRPr lang="en-NG"/>
          </a:p>
        </p:txBody>
      </p:sp>
      <p:sp>
        <p:nvSpPr>
          <p:cNvPr id="5" name="Footer Placeholder 4">
            <a:extLst>
              <a:ext uri="{FF2B5EF4-FFF2-40B4-BE49-F238E27FC236}">
                <a16:creationId xmlns:a16="http://schemas.microsoft.com/office/drawing/2014/main" id="{9CA38B69-AB61-95C8-F399-3E403862FF08}"/>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F597639E-989A-8B54-1695-06ACCE25A10D}"/>
              </a:ext>
            </a:extLst>
          </p:cNvPr>
          <p:cNvSpPr>
            <a:spLocks noGrp="1"/>
          </p:cNvSpPr>
          <p:nvPr>
            <p:ph type="sldNum" sz="quarter" idx="12"/>
          </p:nvPr>
        </p:nvSpPr>
        <p:spPr/>
        <p:txBody>
          <a:bodyPr/>
          <a:lstStyle/>
          <a:p>
            <a:fld id="{39861E04-3D39-4E68-B143-389358F2EAD7}" type="slidenum">
              <a:rPr lang="en-NG" smtClean="0"/>
              <a:t>54</a:t>
            </a:fld>
            <a:endParaRPr lang="en-NG"/>
          </a:p>
        </p:txBody>
      </p:sp>
    </p:spTree>
    <p:extLst>
      <p:ext uri="{BB962C8B-B14F-4D97-AF65-F5344CB8AC3E}">
        <p14:creationId xmlns:p14="http://schemas.microsoft.com/office/powerpoint/2010/main" val="4221564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6DFE-26EB-E3B5-9F2C-F7A7E9C539BB}"/>
              </a:ext>
            </a:extLst>
          </p:cNvPr>
          <p:cNvSpPr>
            <a:spLocks noGrp="1"/>
          </p:cNvSpPr>
          <p:nvPr>
            <p:ph type="title"/>
          </p:nvPr>
        </p:nvSpPr>
        <p:spPr/>
        <p:txBody>
          <a:bodyPr/>
          <a:lstStyle/>
          <a:p>
            <a:r>
              <a:rPr lang="en-GB" dirty="0">
                <a:solidFill>
                  <a:srgbClr val="FF0000"/>
                </a:solidFill>
              </a:rPr>
              <a:t>Components of a Sound Strategy Document</a:t>
            </a:r>
            <a:endParaRPr lang="en-NG" dirty="0">
              <a:solidFill>
                <a:srgbClr val="FF0000"/>
              </a:solidFill>
            </a:endParaRPr>
          </a:p>
        </p:txBody>
      </p:sp>
      <p:sp>
        <p:nvSpPr>
          <p:cNvPr id="3" name="Content Placeholder 2">
            <a:extLst>
              <a:ext uri="{FF2B5EF4-FFF2-40B4-BE49-F238E27FC236}">
                <a16:creationId xmlns:a16="http://schemas.microsoft.com/office/drawing/2014/main" id="{2DE8F6A8-7690-213A-D846-40483D128DA8}"/>
              </a:ext>
            </a:extLst>
          </p:cNvPr>
          <p:cNvSpPr>
            <a:spLocks noGrp="1"/>
          </p:cNvSpPr>
          <p:nvPr>
            <p:ph idx="1"/>
          </p:nvPr>
        </p:nvSpPr>
        <p:spPr>
          <a:xfrm>
            <a:off x="838200" y="1588770"/>
            <a:ext cx="10515600" cy="4610418"/>
          </a:xfrm>
        </p:spPr>
        <p:txBody>
          <a:bodyPr>
            <a:normAutofit fontScale="92500"/>
          </a:bodyPr>
          <a:lstStyle/>
          <a:p>
            <a:pPr>
              <a:lnSpc>
                <a:spcPct val="150000"/>
              </a:lnSpc>
            </a:pPr>
            <a:r>
              <a:rPr lang="en-GB" dirty="0"/>
              <a:t>1. </a:t>
            </a:r>
            <a:r>
              <a:rPr lang="en-GB" dirty="0">
                <a:solidFill>
                  <a:srgbClr val="FF0000"/>
                </a:solidFill>
              </a:rPr>
              <a:t>Executive Summary</a:t>
            </a:r>
            <a:r>
              <a:rPr lang="en-GB" dirty="0"/>
              <a:t>. A concise overview of the strategy, highlighting goals, priorities and expected impact.</a:t>
            </a:r>
          </a:p>
          <a:p>
            <a:pPr>
              <a:lnSpc>
                <a:spcPct val="150000"/>
              </a:lnSpc>
            </a:pPr>
            <a:r>
              <a:rPr lang="en-GB" dirty="0"/>
              <a:t>2. </a:t>
            </a:r>
            <a:r>
              <a:rPr lang="en-GB" dirty="0">
                <a:solidFill>
                  <a:srgbClr val="FF0000"/>
                </a:solidFill>
              </a:rPr>
              <a:t>Vision, Mission and Core Values</a:t>
            </a:r>
            <a:r>
              <a:rPr lang="en-GB" dirty="0"/>
              <a:t>. Clearly articulates the long-term aspiration (vision), purpose (mission), and values guiding the institution.</a:t>
            </a:r>
          </a:p>
          <a:p>
            <a:pPr>
              <a:lnSpc>
                <a:spcPct val="150000"/>
              </a:lnSpc>
            </a:pPr>
            <a:r>
              <a:rPr lang="en-GB" dirty="0"/>
              <a:t>3. </a:t>
            </a:r>
            <a:r>
              <a:rPr lang="en-GB" dirty="0">
                <a:solidFill>
                  <a:srgbClr val="FF0000"/>
                </a:solidFill>
              </a:rPr>
              <a:t>Strategic Context and Situational Analysis</a:t>
            </a:r>
            <a:r>
              <a:rPr lang="en-GB" dirty="0"/>
              <a:t>: Includes SWOT, PESTELI, stakeholder mapping and summary of the internal and external environment.</a:t>
            </a:r>
            <a:endParaRPr lang="en-NG" dirty="0"/>
          </a:p>
        </p:txBody>
      </p:sp>
      <p:sp>
        <p:nvSpPr>
          <p:cNvPr id="4" name="Date Placeholder 3">
            <a:extLst>
              <a:ext uri="{FF2B5EF4-FFF2-40B4-BE49-F238E27FC236}">
                <a16:creationId xmlns:a16="http://schemas.microsoft.com/office/drawing/2014/main" id="{42ABA0C2-7ABC-A8B1-B41A-2F2B905FA100}"/>
              </a:ext>
            </a:extLst>
          </p:cNvPr>
          <p:cNvSpPr>
            <a:spLocks noGrp="1"/>
          </p:cNvSpPr>
          <p:nvPr>
            <p:ph type="dt" sz="half" idx="10"/>
          </p:nvPr>
        </p:nvSpPr>
        <p:spPr/>
        <p:txBody>
          <a:bodyPr/>
          <a:lstStyle/>
          <a:p>
            <a:fld id="{63319DA7-7238-4564-A801-72FA0D55ECA3}" type="datetime8">
              <a:rPr lang="en-NG" smtClean="0"/>
              <a:t>09/04/2026 07:01</a:t>
            </a:fld>
            <a:endParaRPr lang="en-NG"/>
          </a:p>
        </p:txBody>
      </p:sp>
      <p:sp>
        <p:nvSpPr>
          <p:cNvPr id="5" name="Footer Placeholder 4">
            <a:extLst>
              <a:ext uri="{FF2B5EF4-FFF2-40B4-BE49-F238E27FC236}">
                <a16:creationId xmlns:a16="http://schemas.microsoft.com/office/drawing/2014/main" id="{589EE5DC-D78E-3F14-08AE-8B9A0042795E}"/>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B52329B6-7436-6E35-0D23-98EA030EC9E7}"/>
              </a:ext>
            </a:extLst>
          </p:cNvPr>
          <p:cNvSpPr>
            <a:spLocks noGrp="1"/>
          </p:cNvSpPr>
          <p:nvPr>
            <p:ph type="sldNum" sz="quarter" idx="12"/>
          </p:nvPr>
        </p:nvSpPr>
        <p:spPr/>
        <p:txBody>
          <a:bodyPr/>
          <a:lstStyle/>
          <a:p>
            <a:fld id="{39861E04-3D39-4E68-B143-389358F2EAD7}" type="slidenum">
              <a:rPr lang="en-NG" smtClean="0"/>
              <a:t>55</a:t>
            </a:fld>
            <a:endParaRPr lang="en-NG"/>
          </a:p>
        </p:txBody>
      </p:sp>
    </p:spTree>
    <p:extLst>
      <p:ext uri="{BB962C8B-B14F-4D97-AF65-F5344CB8AC3E}">
        <p14:creationId xmlns:p14="http://schemas.microsoft.com/office/powerpoint/2010/main" val="2801628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433DF-8EC3-D14C-D113-C94B2F4A584A}"/>
              </a:ext>
            </a:extLst>
          </p:cNvPr>
          <p:cNvSpPr>
            <a:spLocks noGrp="1"/>
          </p:cNvSpPr>
          <p:nvPr>
            <p:ph idx="1"/>
          </p:nvPr>
        </p:nvSpPr>
        <p:spPr>
          <a:xfrm>
            <a:off x="838200" y="537210"/>
            <a:ext cx="10515600" cy="5639753"/>
          </a:xfrm>
        </p:spPr>
        <p:txBody>
          <a:bodyPr>
            <a:normAutofit/>
          </a:bodyPr>
          <a:lstStyle/>
          <a:p>
            <a:pPr>
              <a:lnSpc>
                <a:spcPct val="150000"/>
              </a:lnSpc>
            </a:pPr>
            <a:r>
              <a:rPr lang="en-GB" sz="3100" dirty="0"/>
              <a:t>4. </a:t>
            </a:r>
            <a:r>
              <a:rPr lang="en-GB" sz="3100" dirty="0">
                <a:solidFill>
                  <a:srgbClr val="FF0000"/>
                </a:solidFill>
              </a:rPr>
              <a:t>Strategic Priorities/Pillars</a:t>
            </a:r>
            <a:r>
              <a:rPr lang="en-GB" sz="3100" dirty="0"/>
              <a:t>. Three to five focus areas that align with the institution’s mission and future direction.</a:t>
            </a:r>
          </a:p>
          <a:p>
            <a:pPr>
              <a:lnSpc>
                <a:spcPct val="150000"/>
              </a:lnSpc>
            </a:pPr>
            <a:r>
              <a:rPr lang="en-GB" sz="3100" dirty="0"/>
              <a:t>5. </a:t>
            </a:r>
            <a:r>
              <a:rPr lang="en-GB" sz="3100" dirty="0">
                <a:solidFill>
                  <a:srgbClr val="FF0000"/>
                </a:solidFill>
              </a:rPr>
              <a:t>Strategic Objectives and Goals</a:t>
            </a:r>
            <a:r>
              <a:rPr lang="en-GB" sz="3100" dirty="0"/>
              <a:t>. SMART goals under each priority, organised by short-, medium- and long-term timelines.</a:t>
            </a:r>
          </a:p>
          <a:p>
            <a:pPr>
              <a:lnSpc>
                <a:spcPct val="150000"/>
              </a:lnSpc>
            </a:pPr>
            <a:r>
              <a:rPr lang="en-GB" sz="3100" dirty="0"/>
              <a:t>6. </a:t>
            </a:r>
            <a:r>
              <a:rPr lang="en-GB" sz="3100" dirty="0">
                <a:solidFill>
                  <a:srgbClr val="FF0000"/>
                </a:solidFill>
              </a:rPr>
              <a:t>Initiatives and Key Actions</a:t>
            </a:r>
            <a:r>
              <a:rPr lang="en-GB" sz="3100" dirty="0"/>
              <a:t>. Concrete Projects and Programmes to advance each goal with timelines and responsibilities.</a:t>
            </a:r>
            <a:endParaRPr lang="en-NG" sz="3100" dirty="0"/>
          </a:p>
        </p:txBody>
      </p:sp>
      <p:sp>
        <p:nvSpPr>
          <p:cNvPr id="4" name="Date Placeholder 3">
            <a:extLst>
              <a:ext uri="{FF2B5EF4-FFF2-40B4-BE49-F238E27FC236}">
                <a16:creationId xmlns:a16="http://schemas.microsoft.com/office/drawing/2014/main" id="{0FEBC3D1-0098-279E-3FDF-02131F0D6706}"/>
              </a:ext>
            </a:extLst>
          </p:cNvPr>
          <p:cNvSpPr>
            <a:spLocks noGrp="1"/>
          </p:cNvSpPr>
          <p:nvPr>
            <p:ph type="dt" sz="half" idx="10"/>
          </p:nvPr>
        </p:nvSpPr>
        <p:spPr/>
        <p:txBody>
          <a:bodyPr/>
          <a:lstStyle/>
          <a:p>
            <a:fld id="{355BC950-8BF9-4748-93AE-441E81E202A6}" type="datetime8">
              <a:rPr lang="en-NG" smtClean="0"/>
              <a:t>09/04/2026 07:01</a:t>
            </a:fld>
            <a:endParaRPr lang="en-NG"/>
          </a:p>
        </p:txBody>
      </p:sp>
      <p:sp>
        <p:nvSpPr>
          <p:cNvPr id="5" name="Footer Placeholder 4">
            <a:extLst>
              <a:ext uri="{FF2B5EF4-FFF2-40B4-BE49-F238E27FC236}">
                <a16:creationId xmlns:a16="http://schemas.microsoft.com/office/drawing/2014/main" id="{3A289B9C-0073-CAE0-2303-743F4EC83165}"/>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1EF575D6-44A4-2F23-FECC-3A3770B63904}"/>
              </a:ext>
            </a:extLst>
          </p:cNvPr>
          <p:cNvSpPr>
            <a:spLocks noGrp="1"/>
          </p:cNvSpPr>
          <p:nvPr>
            <p:ph type="sldNum" sz="quarter" idx="12"/>
          </p:nvPr>
        </p:nvSpPr>
        <p:spPr/>
        <p:txBody>
          <a:bodyPr/>
          <a:lstStyle/>
          <a:p>
            <a:fld id="{39861E04-3D39-4E68-B143-389358F2EAD7}" type="slidenum">
              <a:rPr lang="en-NG" smtClean="0"/>
              <a:t>56</a:t>
            </a:fld>
            <a:endParaRPr lang="en-NG"/>
          </a:p>
        </p:txBody>
      </p:sp>
    </p:spTree>
    <p:extLst>
      <p:ext uri="{BB962C8B-B14F-4D97-AF65-F5344CB8AC3E}">
        <p14:creationId xmlns:p14="http://schemas.microsoft.com/office/powerpoint/2010/main" val="537487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3905D-D4F1-569D-2E09-6596B015C03F}"/>
              </a:ext>
            </a:extLst>
          </p:cNvPr>
          <p:cNvSpPr>
            <a:spLocks noGrp="1"/>
          </p:cNvSpPr>
          <p:nvPr>
            <p:ph idx="1"/>
          </p:nvPr>
        </p:nvSpPr>
        <p:spPr>
          <a:xfrm>
            <a:off x="838200" y="758456"/>
            <a:ext cx="10515600" cy="5418507"/>
          </a:xfrm>
        </p:spPr>
        <p:txBody>
          <a:bodyPr/>
          <a:lstStyle/>
          <a:p>
            <a:pPr>
              <a:lnSpc>
                <a:spcPct val="150000"/>
              </a:lnSpc>
            </a:pPr>
            <a:r>
              <a:rPr lang="en-GB" dirty="0"/>
              <a:t>7. </a:t>
            </a:r>
            <a:r>
              <a:rPr lang="en-GB" dirty="0">
                <a:solidFill>
                  <a:srgbClr val="FF0000"/>
                </a:solidFill>
              </a:rPr>
              <a:t>Performance Metrics/Key Performance Indicators</a:t>
            </a:r>
            <a:r>
              <a:rPr lang="en-GB" dirty="0"/>
              <a:t>. Measure of  success to track progress, including targets and benchmarks.</a:t>
            </a:r>
          </a:p>
          <a:p>
            <a:pPr>
              <a:lnSpc>
                <a:spcPct val="150000"/>
              </a:lnSpc>
            </a:pPr>
            <a:r>
              <a:rPr lang="en-GB" dirty="0"/>
              <a:t>8. </a:t>
            </a:r>
            <a:r>
              <a:rPr lang="en-GB" dirty="0">
                <a:solidFill>
                  <a:srgbClr val="FF0000"/>
                </a:solidFill>
              </a:rPr>
              <a:t>Implementation Plan and Roadmap</a:t>
            </a:r>
            <a:r>
              <a:rPr lang="en-GB" dirty="0"/>
              <a:t>. Detailed Timelines of Initiatives, Milestones and Owners from launch to end date.</a:t>
            </a:r>
          </a:p>
          <a:p>
            <a:pPr>
              <a:lnSpc>
                <a:spcPct val="150000"/>
              </a:lnSpc>
            </a:pPr>
            <a:r>
              <a:rPr lang="en-GB" dirty="0"/>
              <a:t>9. </a:t>
            </a:r>
            <a:r>
              <a:rPr lang="en-GB" dirty="0">
                <a:solidFill>
                  <a:srgbClr val="FF0000"/>
                </a:solidFill>
              </a:rPr>
              <a:t>Governance and Accountability</a:t>
            </a:r>
            <a:r>
              <a:rPr lang="en-GB" dirty="0"/>
              <a:t>. Defines Decision-Making Processes, Leadership Roles and Oversight Responsibilities.</a:t>
            </a:r>
            <a:endParaRPr lang="en-NG" dirty="0"/>
          </a:p>
        </p:txBody>
      </p:sp>
      <p:sp>
        <p:nvSpPr>
          <p:cNvPr id="4" name="Date Placeholder 3">
            <a:extLst>
              <a:ext uri="{FF2B5EF4-FFF2-40B4-BE49-F238E27FC236}">
                <a16:creationId xmlns:a16="http://schemas.microsoft.com/office/drawing/2014/main" id="{9DB45481-3AEE-2139-7E78-FB8A13387C8A}"/>
              </a:ext>
            </a:extLst>
          </p:cNvPr>
          <p:cNvSpPr>
            <a:spLocks noGrp="1"/>
          </p:cNvSpPr>
          <p:nvPr>
            <p:ph type="dt" sz="half" idx="10"/>
          </p:nvPr>
        </p:nvSpPr>
        <p:spPr/>
        <p:txBody>
          <a:bodyPr/>
          <a:lstStyle/>
          <a:p>
            <a:fld id="{4D723079-BC9C-495C-AAEF-C06D6AF555A9}" type="datetime8">
              <a:rPr lang="en-NG" smtClean="0"/>
              <a:t>09/04/2026 07:01</a:t>
            </a:fld>
            <a:endParaRPr lang="en-NG"/>
          </a:p>
        </p:txBody>
      </p:sp>
      <p:sp>
        <p:nvSpPr>
          <p:cNvPr id="5" name="Footer Placeholder 4">
            <a:extLst>
              <a:ext uri="{FF2B5EF4-FFF2-40B4-BE49-F238E27FC236}">
                <a16:creationId xmlns:a16="http://schemas.microsoft.com/office/drawing/2014/main" id="{9170D407-D177-C47A-8D0E-8E763961E314}"/>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6FA631E5-6796-01FB-2C15-E15DF576027F}"/>
              </a:ext>
            </a:extLst>
          </p:cNvPr>
          <p:cNvSpPr>
            <a:spLocks noGrp="1"/>
          </p:cNvSpPr>
          <p:nvPr>
            <p:ph type="sldNum" sz="quarter" idx="12"/>
          </p:nvPr>
        </p:nvSpPr>
        <p:spPr/>
        <p:txBody>
          <a:bodyPr/>
          <a:lstStyle/>
          <a:p>
            <a:fld id="{39861E04-3D39-4E68-B143-389358F2EAD7}" type="slidenum">
              <a:rPr lang="en-NG" smtClean="0"/>
              <a:t>57</a:t>
            </a:fld>
            <a:endParaRPr lang="en-NG"/>
          </a:p>
        </p:txBody>
      </p:sp>
    </p:spTree>
    <p:extLst>
      <p:ext uri="{BB962C8B-B14F-4D97-AF65-F5344CB8AC3E}">
        <p14:creationId xmlns:p14="http://schemas.microsoft.com/office/powerpoint/2010/main" val="39405680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4176A-AB4B-3A87-1347-9FC13055FC78}"/>
              </a:ext>
            </a:extLst>
          </p:cNvPr>
          <p:cNvSpPr>
            <a:spLocks noGrp="1"/>
          </p:cNvSpPr>
          <p:nvPr>
            <p:ph idx="1"/>
          </p:nvPr>
        </p:nvSpPr>
        <p:spPr>
          <a:xfrm>
            <a:off x="838200" y="964019"/>
            <a:ext cx="10515600" cy="5212944"/>
          </a:xfrm>
        </p:spPr>
        <p:txBody>
          <a:bodyPr/>
          <a:lstStyle/>
          <a:p>
            <a:pPr>
              <a:lnSpc>
                <a:spcPct val="200000"/>
              </a:lnSpc>
            </a:pPr>
            <a:r>
              <a:rPr lang="en-GB" dirty="0"/>
              <a:t>10. </a:t>
            </a:r>
            <a:r>
              <a:rPr lang="en-GB" dirty="0">
                <a:solidFill>
                  <a:srgbClr val="FF0000"/>
                </a:solidFill>
              </a:rPr>
              <a:t>Risk Assessment and Mitigation</a:t>
            </a:r>
            <a:r>
              <a:rPr lang="en-GB" dirty="0"/>
              <a:t>.  Identification of Major Risks and Strategies to Mitigate them.</a:t>
            </a:r>
          </a:p>
          <a:p>
            <a:pPr>
              <a:lnSpc>
                <a:spcPct val="200000"/>
              </a:lnSpc>
            </a:pPr>
            <a:r>
              <a:rPr lang="en-GB" dirty="0"/>
              <a:t>11. </a:t>
            </a:r>
            <a:r>
              <a:rPr lang="en-GB" dirty="0">
                <a:solidFill>
                  <a:srgbClr val="FF0000"/>
                </a:solidFill>
              </a:rPr>
              <a:t>Resource Plan</a:t>
            </a:r>
            <a:r>
              <a:rPr lang="en-GB" dirty="0"/>
              <a:t>. Outlines Financial Needs, Staffing, Partnerships and Other Resources Required.</a:t>
            </a:r>
          </a:p>
          <a:p>
            <a:endParaRPr lang="en-NG" dirty="0"/>
          </a:p>
        </p:txBody>
      </p:sp>
      <p:sp>
        <p:nvSpPr>
          <p:cNvPr id="4" name="Date Placeholder 3">
            <a:extLst>
              <a:ext uri="{FF2B5EF4-FFF2-40B4-BE49-F238E27FC236}">
                <a16:creationId xmlns:a16="http://schemas.microsoft.com/office/drawing/2014/main" id="{A386EE57-9D7E-DA30-6A83-0ECA75C01C39}"/>
              </a:ext>
            </a:extLst>
          </p:cNvPr>
          <p:cNvSpPr>
            <a:spLocks noGrp="1"/>
          </p:cNvSpPr>
          <p:nvPr>
            <p:ph type="dt" sz="half" idx="10"/>
          </p:nvPr>
        </p:nvSpPr>
        <p:spPr/>
        <p:txBody>
          <a:bodyPr/>
          <a:lstStyle/>
          <a:p>
            <a:fld id="{DE8889AC-5F6C-48DC-9194-B3A3D7391699}" type="datetime8">
              <a:rPr lang="en-NG" smtClean="0"/>
              <a:t>09/04/2026 07:01</a:t>
            </a:fld>
            <a:endParaRPr lang="en-NG"/>
          </a:p>
        </p:txBody>
      </p:sp>
      <p:sp>
        <p:nvSpPr>
          <p:cNvPr id="5" name="Footer Placeholder 4">
            <a:extLst>
              <a:ext uri="{FF2B5EF4-FFF2-40B4-BE49-F238E27FC236}">
                <a16:creationId xmlns:a16="http://schemas.microsoft.com/office/drawing/2014/main" id="{6CB9A476-6E04-4CB8-36DC-42F66CE1F63C}"/>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6FB53F7F-A5B1-85B3-A42C-A4BCF91C4179}"/>
              </a:ext>
            </a:extLst>
          </p:cNvPr>
          <p:cNvSpPr>
            <a:spLocks noGrp="1"/>
          </p:cNvSpPr>
          <p:nvPr>
            <p:ph type="sldNum" sz="quarter" idx="12"/>
          </p:nvPr>
        </p:nvSpPr>
        <p:spPr/>
        <p:txBody>
          <a:bodyPr/>
          <a:lstStyle/>
          <a:p>
            <a:fld id="{39861E04-3D39-4E68-B143-389358F2EAD7}" type="slidenum">
              <a:rPr lang="en-NG" smtClean="0"/>
              <a:t>58</a:t>
            </a:fld>
            <a:endParaRPr lang="en-NG"/>
          </a:p>
        </p:txBody>
      </p:sp>
    </p:spTree>
    <p:extLst>
      <p:ext uri="{BB962C8B-B14F-4D97-AF65-F5344CB8AC3E}">
        <p14:creationId xmlns:p14="http://schemas.microsoft.com/office/powerpoint/2010/main" val="36442757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8089DB-D12D-3D0D-72BE-2D6A49BD8B02}"/>
              </a:ext>
            </a:extLst>
          </p:cNvPr>
          <p:cNvSpPr>
            <a:spLocks noGrp="1"/>
          </p:cNvSpPr>
          <p:nvPr>
            <p:ph idx="1"/>
          </p:nvPr>
        </p:nvSpPr>
        <p:spPr>
          <a:xfrm>
            <a:off x="838200" y="673395"/>
            <a:ext cx="10515600" cy="5503568"/>
          </a:xfrm>
        </p:spPr>
        <p:txBody>
          <a:bodyPr>
            <a:normAutofit/>
          </a:bodyPr>
          <a:lstStyle/>
          <a:p>
            <a:pPr>
              <a:lnSpc>
                <a:spcPct val="200000"/>
              </a:lnSpc>
            </a:pPr>
            <a:r>
              <a:rPr lang="en-GB" dirty="0"/>
              <a:t>12. </a:t>
            </a:r>
            <a:r>
              <a:rPr lang="en-GB" dirty="0">
                <a:solidFill>
                  <a:srgbClr val="FF0000"/>
                </a:solidFill>
              </a:rPr>
              <a:t>Communication and Change Management</a:t>
            </a:r>
            <a:r>
              <a:rPr lang="en-GB" dirty="0"/>
              <a:t>. Plan for Internal/External Communication, Stakeholder Engagement and Change Adoption.</a:t>
            </a:r>
          </a:p>
          <a:p>
            <a:pPr>
              <a:lnSpc>
                <a:spcPct val="200000"/>
              </a:lnSpc>
            </a:pPr>
            <a:r>
              <a:rPr lang="en-GB" dirty="0"/>
              <a:t>13. </a:t>
            </a:r>
            <a:r>
              <a:rPr lang="en-GB" dirty="0">
                <a:solidFill>
                  <a:srgbClr val="FF0000"/>
                </a:solidFill>
              </a:rPr>
              <a:t>Monitoring, Evaluation and Learning</a:t>
            </a:r>
            <a:r>
              <a:rPr lang="en-GB" dirty="0"/>
              <a:t>. Framework for Tracking, Reviewing and refining the Strategy over time.</a:t>
            </a:r>
          </a:p>
        </p:txBody>
      </p:sp>
      <p:sp>
        <p:nvSpPr>
          <p:cNvPr id="4" name="Date Placeholder 3">
            <a:extLst>
              <a:ext uri="{FF2B5EF4-FFF2-40B4-BE49-F238E27FC236}">
                <a16:creationId xmlns:a16="http://schemas.microsoft.com/office/drawing/2014/main" id="{E1493D90-B004-F11D-FCF3-57B6664435BE}"/>
              </a:ext>
            </a:extLst>
          </p:cNvPr>
          <p:cNvSpPr>
            <a:spLocks noGrp="1"/>
          </p:cNvSpPr>
          <p:nvPr>
            <p:ph type="dt" sz="half" idx="10"/>
          </p:nvPr>
        </p:nvSpPr>
        <p:spPr/>
        <p:txBody>
          <a:bodyPr/>
          <a:lstStyle/>
          <a:p>
            <a:fld id="{CB4F6EFC-C16F-484B-8C0A-5E12D40424EF}" type="datetime8">
              <a:rPr lang="en-NG" smtClean="0"/>
              <a:t>09/04/2026 07:01</a:t>
            </a:fld>
            <a:endParaRPr lang="en-NG"/>
          </a:p>
        </p:txBody>
      </p:sp>
      <p:sp>
        <p:nvSpPr>
          <p:cNvPr id="5" name="Footer Placeholder 4">
            <a:extLst>
              <a:ext uri="{FF2B5EF4-FFF2-40B4-BE49-F238E27FC236}">
                <a16:creationId xmlns:a16="http://schemas.microsoft.com/office/drawing/2014/main" id="{0F3DA7D4-F6C0-CADF-D2AF-3F1431BEC3A8}"/>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31FF27C6-0A9C-079F-DED2-8936FBA5DE07}"/>
              </a:ext>
            </a:extLst>
          </p:cNvPr>
          <p:cNvSpPr>
            <a:spLocks noGrp="1"/>
          </p:cNvSpPr>
          <p:nvPr>
            <p:ph type="sldNum" sz="quarter" idx="12"/>
          </p:nvPr>
        </p:nvSpPr>
        <p:spPr/>
        <p:txBody>
          <a:bodyPr/>
          <a:lstStyle/>
          <a:p>
            <a:fld id="{39861E04-3D39-4E68-B143-389358F2EAD7}" type="slidenum">
              <a:rPr lang="en-NG" smtClean="0"/>
              <a:t>59</a:t>
            </a:fld>
            <a:endParaRPr lang="en-NG"/>
          </a:p>
        </p:txBody>
      </p:sp>
    </p:spTree>
    <p:extLst>
      <p:ext uri="{BB962C8B-B14F-4D97-AF65-F5344CB8AC3E}">
        <p14:creationId xmlns:p14="http://schemas.microsoft.com/office/powerpoint/2010/main" val="41344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CC38BE-61B6-20A7-7530-C468E720F1ED}"/>
              </a:ext>
            </a:extLst>
          </p:cNvPr>
          <p:cNvSpPr>
            <a:spLocks noGrp="1"/>
          </p:cNvSpPr>
          <p:nvPr>
            <p:ph type="title"/>
          </p:nvPr>
        </p:nvSpPr>
        <p:spPr>
          <a:xfrm>
            <a:off x="1858361" y="5278437"/>
            <a:ext cx="7651483" cy="806054"/>
          </a:xfrm>
        </p:spPr>
        <p:txBody>
          <a:bodyPr>
            <a:normAutofit fontScale="90000"/>
          </a:bodyPr>
          <a:lstStyle/>
          <a:p>
            <a:r>
              <a:rPr lang="en-GB" sz="18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Figure: Geographical distribution of Total Number of Universities in Nigeria as at April 2026 (Source of data: </a:t>
            </a:r>
            <a:r>
              <a:rPr lang="en-GB" sz="18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https://www.nuc.edu.ng</a:t>
            </a:r>
            <a:r>
              <a:rPr lang="en-GB" sz="1800" dirty="0">
                <a:solidFill>
                  <a:srgbClr val="1D2228"/>
                </a:solidFill>
                <a:latin typeface="Times New Roman" panose="02020603050405020304" pitchFamily="18" charset="0"/>
                <a:ea typeface="Times New Roman" panose="02020603050405020304" pitchFamily="18" charset="0"/>
                <a:cs typeface="Times New Roman" panose="02020603050405020304" pitchFamily="18" charset="0"/>
              </a:rPr>
              <a:t>) TOTAL = 311 UNIVERSITIES</a:t>
            </a:r>
            <a:endParaRPr lang="en-NG" sz="1800" dirty="0"/>
          </a:p>
        </p:txBody>
      </p:sp>
      <p:sp>
        <p:nvSpPr>
          <p:cNvPr id="5" name="Footer Placeholder 4">
            <a:extLst>
              <a:ext uri="{FF2B5EF4-FFF2-40B4-BE49-F238E27FC236}">
                <a16:creationId xmlns:a16="http://schemas.microsoft.com/office/drawing/2014/main" id="{04B91138-DDB7-8802-3366-68A6168E75C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A7A957EE-D793-5246-4E84-084A9A43B07E}"/>
              </a:ext>
            </a:extLst>
          </p:cNvPr>
          <p:cNvSpPr>
            <a:spLocks noGrp="1"/>
          </p:cNvSpPr>
          <p:nvPr>
            <p:ph type="sldNum" sz="quarter" idx="12"/>
          </p:nvPr>
        </p:nvSpPr>
        <p:spPr/>
        <p:txBody>
          <a:bodyPr/>
          <a:lstStyle/>
          <a:p>
            <a:fld id="{8D40E763-56FD-4098-8622-E164A16089AA}" type="slidenum">
              <a:rPr lang="en-NG" smtClean="0"/>
              <a:t>6</a:t>
            </a:fld>
            <a:endParaRPr lang="en-NG"/>
          </a:p>
        </p:txBody>
      </p:sp>
      <p:sp>
        <p:nvSpPr>
          <p:cNvPr id="2" name="Date Placeholder 1">
            <a:extLst>
              <a:ext uri="{FF2B5EF4-FFF2-40B4-BE49-F238E27FC236}">
                <a16:creationId xmlns:a16="http://schemas.microsoft.com/office/drawing/2014/main" id="{C95547EA-331C-46F1-F64D-014B20DA624A}"/>
              </a:ext>
            </a:extLst>
          </p:cNvPr>
          <p:cNvSpPr>
            <a:spLocks noGrp="1"/>
          </p:cNvSpPr>
          <p:nvPr>
            <p:ph type="dt" sz="half" idx="10"/>
          </p:nvPr>
        </p:nvSpPr>
        <p:spPr/>
        <p:txBody>
          <a:bodyPr/>
          <a:lstStyle/>
          <a:p>
            <a:fld id="{D2F31A31-17F6-40C8-AD60-E762FB3ABF16}" type="datetime8">
              <a:rPr lang="en-NG" smtClean="0"/>
              <a:t>09/04/2026 07:01</a:t>
            </a:fld>
            <a:endParaRPr lang="en-NG"/>
          </a:p>
        </p:txBody>
      </p:sp>
      <p:pic>
        <p:nvPicPr>
          <p:cNvPr id="3" name="Picture 2">
            <a:extLst>
              <a:ext uri="{FF2B5EF4-FFF2-40B4-BE49-F238E27FC236}">
                <a16:creationId xmlns:a16="http://schemas.microsoft.com/office/drawing/2014/main" id="{A2114340-40AE-4D08-9C1A-FEDF241BE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483" y="274295"/>
            <a:ext cx="6238233" cy="4732283"/>
          </a:xfrm>
          <a:prstGeom prst="rect">
            <a:avLst/>
          </a:prstGeom>
        </p:spPr>
      </p:pic>
      <p:sp>
        <p:nvSpPr>
          <p:cNvPr id="4" name="TextBox 3">
            <a:extLst>
              <a:ext uri="{FF2B5EF4-FFF2-40B4-BE49-F238E27FC236}">
                <a16:creationId xmlns:a16="http://schemas.microsoft.com/office/drawing/2014/main" id="{28E72BDB-C678-72EA-145E-FDDF9BB36BDE}"/>
              </a:ext>
            </a:extLst>
          </p:cNvPr>
          <p:cNvSpPr txBox="1"/>
          <p:nvPr/>
        </p:nvSpPr>
        <p:spPr>
          <a:xfrm>
            <a:off x="7735613" y="630621"/>
            <a:ext cx="3909238" cy="4154984"/>
          </a:xfrm>
          <a:prstGeom prst="rect">
            <a:avLst/>
          </a:prstGeom>
          <a:noFill/>
          <a:ln w="28575">
            <a:solidFill>
              <a:schemeClr val="tx1"/>
            </a:solidFill>
          </a:ln>
        </p:spPr>
        <p:txBody>
          <a:bodyPr wrap="square" rtlCol="0">
            <a:spAutoFit/>
          </a:bodyPr>
          <a:lstStyle/>
          <a:p>
            <a:r>
              <a:rPr lang="en-GB" sz="2400" dirty="0"/>
              <a:t>Federal Universities 75</a:t>
            </a:r>
          </a:p>
          <a:p>
            <a:endParaRPr lang="en-GB" sz="2400" dirty="0"/>
          </a:p>
          <a:p>
            <a:r>
              <a:rPr lang="en-GB" sz="2400" dirty="0"/>
              <a:t>State Universities: 67</a:t>
            </a:r>
          </a:p>
          <a:p>
            <a:endParaRPr lang="en-GB" sz="2400" dirty="0"/>
          </a:p>
          <a:p>
            <a:r>
              <a:rPr lang="en-GB" sz="2400" dirty="0"/>
              <a:t>Private Universities: 168</a:t>
            </a:r>
          </a:p>
          <a:p>
            <a:r>
              <a:rPr lang="en-GB" sz="2400" dirty="0">
                <a:solidFill>
                  <a:srgbClr val="FF0000"/>
                </a:solidFill>
              </a:rPr>
              <a:t>TOTAL=311 UNIVERSITIES</a:t>
            </a:r>
            <a:r>
              <a:rPr lang="en-GB" sz="2400" dirty="0"/>
              <a:t>.</a:t>
            </a:r>
          </a:p>
          <a:p>
            <a:endParaRPr lang="en-GB" sz="2400" dirty="0"/>
          </a:p>
          <a:p>
            <a:r>
              <a:rPr lang="en-GB" sz="2400" dirty="0"/>
              <a:t>Inevitably, this leads to </a:t>
            </a:r>
            <a:r>
              <a:rPr lang="en-GB" sz="2400" dirty="0">
                <a:solidFill>
                  <a:srgbClr val="FF0000"/>
                </a:solidFill>
              </a:rPr>
              <a:t>intense competition </a:t>
            </a:r>
            <a:r>
              <a:rPr lang="en-GB" sz="2400" dirty="0"/>
              <a:t>for Faculty, Students and financial resources.</a:t>
            </a:r>
            <a:endParaRPr lang="en-NG" sz="2400" dirty="0"/>
          </a:p>
        </p:txBody>
      </p:sp>
    </p:spTree>
    <p:extLst>
      <p:ext uri="{BB962C8B-B14F-4D97-AF65-F5344CB8AC3E}">
        <p14:creationId xmlns:p14="http://schemas.microsoft.com/office/powerpoint/2010/main" val="2716496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9D99-DD95-6C88-6772-611B7B6FB4DA}"/>
              </a:ext>
            </a:extLst>
          </p:cNvPr>
          <p:cNvSpPr>
            <a:spLocks noGrp="1"/>
          </p:cNvSpPr>
          <p:nvPr>
            <p:ph type="title"/>
          </p:nvPr>
        </p:nvSpPr>
        <p:spPr/>
        <p:txBody>
          <a:bodyPr/>
          <a:lstStyle/>
          <a:p>
            <a:r>
              <a:rPr lang="en-GB" dirty="0">
                <a:solidFill>
                  <a:srgbClr val="FF0000"/>
                </a:solidFill>
              </a:rPr>
              <a:t>Quality Assurance in University Education</a:t>
            </a:r>
            <a:endParaRPr lang="en-NG" dirty="0">
              <a:solidFill>
                <a:srgbClr val="FF0000"/>
              </a:solidFill>
            </a:endParaRPr>
          </a:p>
        </p:txBody>
      </p:sp>
      <p:sp>
        <p:nvSpPr>
          <p:cNvPr id="3" name="Content Placeholder 2">
            <a:extLst>
              <a:ext uri="{FF2B5EF4-FFF2-40B4-BE49-F238E27FC236}">
                <a16:creationId xmlns:a16="http://schemas.microsoft.com/office/drawing/2014/main" id="{A7D4F5CE-948E-6B48-5413-0339BE9171CF}"/>
              </a:ext>
            </a:extLst>
          </p:cNvPr>
          <p:cNvSpPr>
            <a:spLocks noGrp="1"/>
          </p:cNvSpPr>
          <p:nvPr>
            <p:ph idx="1"/>
          </p:nvPr>
        </p:nvSpPr>
        <p:spPr>
          <a:xfrm>
            <a:off x="415637" y="1825625"/>
            <a:ext cx="11637818" cy="4351338"/>
          </a:xfrm>
        </p:spPr>
        <p:txBody>
          <a:bodyPr>
            <a:normAutofit fontScale="92500"/>
          </a:bodyPr>
          <a:lstStyle/>
          <a:p>
            <a:pPr>
              <a:lnSpc>
                <a:spcPct val="200000"/>
              </a:lnSpc>
            </a:pPr>
            <a:r>
              <a:rPr lang="en-GB" sz="2400" kern="0" dirty="0">
                <a:solidFill>
                  <a:srgbClr val="000000"/>
                </a:solidFill>
                <a:latin typeface="Calibri" panose="020F0502020204030204" pitchFamily="34" charset="0"/>
                <a:ea typeface="Times New Roman" panose="02020603050405020304" pitchFamily="18" charset="0"/>
              </a:rPr>
              <a:t>R</a:t>
            </a:r>
            <a:r>
              <a:rPr lang="en-NG" sz="2400" kern="0" dirty="0" err="1">
                <a:solidFill>
                  <a:srgbClr val="000000"/>
                </a:solidFill>
                <a:effectLst/>
                <a:latin typeface="Calibri" panose="020F0502020204030204" pitchFamily="34" charset="0"/>
                <a:ea typeface="Times New Roman" panose="02020603050405020304" pitchFamily="18" charset="0"/>
              </a:rPr>
              <a:t>efers</a:t>
            </a:r>
            <a:r>
              <a:rPr lang="en-NG" sz="2400" kern="0" dirty="0">
                <a:solidFill>
                  <a:srgbClr val="000000"/>
                </a:solidFill>
                <a:effectLst/>
                <a:latin typeface="Calibri" panose="020F0502020204030204" pitchFamily="34" charset="0"/>
                <a:ea typeface="Times New Roman" panose="02020603050405020304" pitchFamily="18" charset="0"/>
              </a:rPr>
              <a:t> to the systematic processes designed to ensure that educational provision meets established standards and continuously improves</a:t>
            </a:r>
            <a:r>
              <a:rPr lang="en-GB" sz="2400" kern="0" dirty="0">
                <a:solidFill>
                  <a:srgbClr val="000000"/>
                </a:solidFill>
                <a:effectLst/>
                <a:latin typeface="Calibri" panose="020F0502020204030204" pitchFamily="34" charset="0"/>
                <a:ea typeface="Times New Roman" panose="02020603050405020304" pitchFamily="18" charset="0"/>
              </a:rPr>
              <a:t>.</a:t>
            </a:r>
          </a:p>
          <a:p>
            <a:pPr>
              <a:lnSpc>
                <a:spcPct val="200000"/>
              </a:lnSpc>
            </a:pPr>
            <a:r>
              <a:rPr lang="en-NG" sz="2400" kern="0" dirty="0">
                <a:solidFill>
                  <a:srgbClr val="000000"/>
                </a:solidFill>
                <a:effectLst/>
                <a:latin typeface="Calibri" panose="020F0502020204030204" pitchFamily="34" charset="0"/>
                <a:ea typeface="Times New Roman" panose="02020603050405020304" pitchFamily="18" charset="0"/>
              </a:rPr>
              <a:t>In education, QA ensures that institutions deliver relevant, effective, and credible learning experiences</a:t>
            </a:r>
            <a:r>
              <a:rPr lang="en-GB" sz="2400" kern="0" dirty="0">
                <a:solidFill>
                  <a:srgbClr val="000000"/>
                </a:solidFill>
                <a:effectLst/>
                <a:latin typeface="Calibri" panose="020F0502020204030204" pitchFamily="34" charset="0"/>
                <a:ea typeface="Times New Roman" panose="02020603050405020304" pitchFamily="18" charset="0"/>
              </a:rPr>
              <a:t>.</a:t>
            </a:r>
          </a:p>
          <a:p>
            <a:pPr>
              <a:lnSpc>
                <a:spcPct val="200000"/>
              </a:lnSpc>
            </a:pPr>
            <a:r>
              <a:rPr lang="en-GB" sz="2400" kern="0" dirty="0">
                <a:solidFill>
                  <a:srgbClr val="000000"/>
                </a:solidFill>
                <a:latin typeface="Calibri" panose="020F0502020204030204" pitchFamily="34" charset="0"/>
              </a:rPr>
              <a:t>In Nigeria, the main regulatory body is the National Universities Commission and various professional bodies.</a:t>
            </a:r>
            <a:endParaRPr lang="en-NG" sz="2400" dirty="0"/>
          </a:p>
        </p:txBody>
      </p:sp>
      <p:sp>
        <p:nvSpPr>
          <p:cNvPr id="4" name="Date Placeholder 3">
            <a:extLst>
              <a:ext uri="{FF2B5EF4-FFF2-40B4-BE49-F238E27FC236}">
                <a16:creationId xmlns:a16="http://schemas.microsoft.com/office/drawing/2014/main" id="{BCC71E38-9DA3-6C0F-BD03-8BB1A0E9DFAD}"/>
              </a:ext>
            </a:extLst>
          </p:cNvPr>
          <p:cNvSpPr>
            <a:spLocks noGrp="1"/>
          </p:cNvSpPr>
          <p:nvPr>
            <p:ph type="dt" sz="half" idx="10"/>
          </p:nvPr>
        </p:nvSpPr>
        <p:spPr/>
        <p:txBody>
          <a:bodyPr/>
          <a:lstStyle/>
          <a:p>
            <a:fld id="{8D92D6FC-FE1A-48DB-8539-3EED98FD6885}" type="datetime8">
              <a:rPr lang="en-NG" smtClean="0"/>
              <a:t>09/04/2026 07:01</a:t>
            </a:fld>
            <a:endParaRPr lang="en-NG"/>
          </a:p>
        </p:txBody>
      </p:sp>
      <p:sp>
        <p:nvSpPr>
          <p:cNvPr id="5" name="Footer Placeholder 4">
            <a:extLst>
              <a:ext uri="{FF2B5EF4-FFF2-40B4-BE49-F238E27FC236}">
                <a16:creationId xmlns:a16="http://schemas.microsoft.com/office/drawing/2014/main" id="{3DB9829D-4B72-E585-4639-060B7221642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51B9256E-70C6-CE9A-C787-0B9A9B0B93E4}"/>
              </a:ext>
            </a:extLst>
          </p:cNvPr>
          <p:cNvSpPr>
            <a:spLocks noGrp="1"/>
          </p:cNvSpPr>
          <p:nvPr>
            <p:ph type="sldNum" sz="quarter" idx="12"/>
          </p:nvPr>
        </p:nvSpPr>
        <p:spPr/>
        <p:txBody>
          <a:bodyPr/>
          <a:lstStyle/>
          <a:p>
            <a:fld id="{39861E04-3D39-4E68-B143-389358F2EAD7}" type="slidenum">
              <a:rPr lang="en-NG" smtClean="0"/>
              <a:t>60</a:t>
            </a:fld>
            <a:endParaRPr lang="en-NG"/>
          </a:p>
        </p:txBody>
      </p:sp>
    </p:spTree>
    <p:extLst>
      <p:ext uri="{BB962C8B-B14F-4D97-AF65-F5344CB8AC3E}">
        <p14:creationId xmlns:p14="http://schemas.microsoft.com/office/powerpoint/2010/main" val="6486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9977-08CF-BFE2-A730-E31D384DE171}"/>
              </a:ext>
            </a:extLst>
          </p:cNvPr>
          <p:cNvSpPr>
            <a:spLocks noGrp="1"/>
          </p:cNvSpPr>
          <p:nvPr>
            <p:ph type="title"/>
          </p:nvPr>
        </p:nvSpPr>
        <p:spPr/>
        <p:txBody>
          <a:bodyPr/>
          <a:lstStyle/>
          <a:p>
            <a:r>
              <a:rPr lang="en-GB" dirty="0"/>
              <a:t>Typical areas covered in QA</a:t>
            </a:r>
            <a:endParaRPr lang="en-NG" dirty="0"/>
          </a:p>
        </p:txBody>
      </p:sp>
      <p:sp>
        <p:nvSpPr>
          <p:cNvPr id="3" name="Content Placeholder 2">
            <a:extLst>
              <a:ext uri="{FF2B5EF4-FFF2-40B4-BE49-F238E27FC236}">
                <a16:creationId xmlns:a16="http://schemas.microsoft.com/office/drawing/2014/main" id="{CD014B24-8192-AF58-2224-F97B5F4B83D2}"/>
              </a:ext>
            </a:extLst>
          </p:cNvPr>
          <p:cNvSpPr>
            <a:spLocks noGrp="1"/>
          </p:cNvSpPr>
          <p:nvPr>
            <p:ph idx="1"/>
          </p:nvPr>
        </p:nvSpPr>
        <p:spPr/>
        <p:txBody>
          <a:bodyPr>
            <a:normAutofit/>
          </a:bodyPr>
          <a:lstStyle/>
          <a:p>
            <a:pPr marL="342900" lvl="0" indent="-342900" algn="just" fontAlgn="base">
              <a:lnSpc>
                <a:spcPct val="107000"/>
              </a:lnSpc>
              <a:spcAft>
                <a:spcPts val="800"/>
              </a:spcAft>
              <a:buFont typeface="+mj-lt"/>
              <a:buAutoNum type="alphaLcPeriod"/>
            </a:pPr>
            <a:r>
              <a:rPr lang="en-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Curriculum design and review</a:t>
            </a:r>
            <a:endParaRPr lang="en-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lphaLcPeriod"/>
            </a:pPr>
            <a:r>
              <a:rPr lang="en-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and learning processes</a:t>
            </a:r>
            <a:endParaRPr lang="en-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lphaLcPeriod"/>
            </a:pPr>
            <a:r>
              <a:rPr lang="en-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Assessment and evaluation</a:t>
            </a:r>
            <a:endParaRPr lang="en-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lphaLcPeriod"/>
            </a:pPr>
            <a:r>
              <a:rPr lang="en-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Staff qualifications and development</a:t>
            </a:r>
            <a:endParaRPr lang="en-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lphaLcPeriod"/>
            </a:pPr>
            <a:r>
              <a:rPr lang="en-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Learning resources and infrastructure</a:t>
            </a:r>
            <a:endParaRPr lang="en-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Font typeface="+mj-lt"/>
              <a:buAutoNum type="alphaLcPeriod"/>
            </a:pPr>
            <a:r>
              <a:rPr lang="en-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 support services</a:t>
            </a:r>
            <a:endParaRPr lang="en-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6219973-B140-F8C5-5A01-969C2332217F}"/>
              </a:ext>
            </a:extLst>
          </p:cNvPr>
          <p:cNvSpPr>
            <a:spLocks noGrp="1"/>
          </p:cNvSpPr>
          <p:nvPr>
            <p:ph type="dt" sz="half" idx="10"/>
          </p:nvPr>
        </p:nvSpPr>
        <p:spPr/>
        <p:txBody>
          <a:bodyPr/>
          <a:lstStyle/>
          <a:p>
            <a:fld id="{977969D7-98FC-4D1F-9B93-B4E1A900B0DE}" type="datetime8">
              <a:rPr lang="en-NG" smtClean="0"/>
              <a:t>09/04/2026 07:01</a:t>
            </a:fld>
            <a:endParaRPr lang="en-NG"/>
          </a:p>
        </p:txBody>
      </p:sp>
      <p:sp>
        <p:nvSpPr>
          <p:cNvPr id="5" name="Footer Placeholder 4">
            <a:extLst>
              <a:ext uri="{FF2B5EF4-FFF2-40B4-BE49-F238E27FC236}">
                <a16:creationId xmlns:a16="http://schemas.microsoft.com/office/drawing/2014/main" id="{8402B45F-D9DE-682E-A106-72FA24349AD2}"/>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AB1D236E-9B1F-0B05-1B45-ADA7FF54F252}"/>
              </a:ext>
            </a:extLst>
          </p:cNvPr>
          <p:cNvSpPr>
            <a:spLocks noGrp="1"/>
          </p:cNvSpPr>
          <p:nvPr>
            <p:ph type="sldNum" sz="quarter" idx="12"/>
          </p:nvPr>
        </p:nvSpPr>
        <p:spPr/>
        <p:txBody>
          <a:bodyPr/>
          <a:lstStyle/>
          <a:p>
            <a:fld id="{39861E04-3D39-4E68-B143-389358F2EAD7}" type="slidenum">
              <a:rPr lang="en-NG" smtClean="0"/>
              <a:t>61</a:t>
            </a:fld>
            <a:endParaRPr lang="en-NG"/>
          </a:p>
        </p:txBody>
      </p:sp>
    </p:spTree>
    <p:extLst>
      <p:ext uri="{BB962C8B-B14F-4D97-AF65-F5344CB8AC3E}">
        <p14:creationId xmlns:p14="http://schemas.microsoft.com/office/powerpoint/2010/main" val="2592987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FC1F71-1236-637D-ED31-F1D2B825D3AB}"/>
              </a:ext>
            </a:extLst>
          </p:cNvPr>
          <p:cNvSpPr>
            <a:spLocks noGrp="1"/>
          </p:cNvSpPr>
          <p:nvPr>
            <p:ph idx="1"/>
          </p:nvPr>
        </p:nvSpPr>
        <p:spPr>
          <a:xfrm>
            <a:off x="838200" y="736270"/>
            <a:ext cx="10515600" cy="5440693"/>
          </a:xfrm>
        </p:spPr>
        <p:txBody>
          <a:bodyPr>
            <a:normAutofit/>
          </a:bodyPr>
          <a:lstStyle/>
          <a:p>
            <a:pPr>
              <a:lnSpc>
                <a:spcPct val="200000"/>
              </a:lnSpc>
            </a:pPr>
            <a:r>
              <a:rPr lang="en-NG" sz="2400" kern="0" dirty="0">
                <a:solidFill>
                  <a:srgbClr val="000000"/>
                </a:solidFill>
                <a:effectLst/>
                <a:latin typeface="Calibri" panose="020F0502020204030204" pitchFamily="34" charset="0"/>
                <a:ea typeface="Times New Roman" panose="02020603050405020304" pitchFamily="18" charset="0"/>
              </a:rPr>
              <a:t>Core Elements of Quality Assurance are standards (benchmarks), processes (policies and procedures), monitoring and evaluation (continuous review), as well as feedback and improvement (corrective actions). QA focuses not only on outcomes but also on the processes that lead to those outcomes</a:t>
            </a:r>
            <a:r>
              <a:rPr lang="en-GB" sz="2400" kern="0" dirty="0">
                <a:solidFill>
                  <a:srgbClr val="000000"/>
                </a:solidFill>
                <a:effectLst/>
                <a:latin typeface="Calibri" panose="020F0502020204030204" pitchFamily="34" charset="0"/>
                <a:ea typeface="Times New Roman" panose="02020603050405020304" pitchFamily="18" charset="0"/>
              </a:rPr>
              <a:t>.</a:t>
            </a:r>
          </a:p>
          <a:p>
            <a:pPr>
              <a:lnSpc>
                <a:spcPct val="200000"/>
              </a:lnSpc>
            </a:pPr>
            <a:r>
              <a:rPr lang="en-NG" sz="2400" kern="0" dirty="0">
                <a:solidFill>
                  <a:srgbClr val="000000"/>
                </a:solidFill>
                <a:effectLst/>
                <a:latin typeface="Calibri" panose="020F0502020204030204" pitchFamily="34" charset="0"/>
                <a:ea typeface="Times New Roman" panose="02020603050405020304" pitchFamily="18" charset="0"/>
              </a:rPr>
              <a:t>Integrating student-centred learning into QA processes offers an opportunity to refocus quality assurance on actual learning outcomes and student development</a:t>
            </a:r>
            <a:r>
              <a:rPr lang="en-GB" sz="2400" kern="0" dirty="0">
                <a:solidFill>
                  <a:srgbClr val="000000"/>
                </a:solidFill>
                <a:effectLst/>
                <a:latin typeface="Calibri" panose="020F0502020204030204" pitchFamily="34" charset="0"/>
                <a:ea typeface="Times New Roman" panose="02020603050405020304" pitchFamily="18" charset="0"/>
              </a:rPr>
              <a:t>.</a:t>
            </a:r>
            <a:r>
              <a:rPr lang="en-NG" sz="2400" kern="0" dirty="0">
                <a:solidFill>
                  <a:srgbClr val="000000"/>
                </a:solidFill>
                <a:effectLst/>
                <a:latin typeface="Calibri" panose="020F0502020204030204" pitchFamily="34" charset="0"/>
                <a:ea typeface="Times New Roman" panose="02020603050405020304" pitchFamily="18" charset="0"/>
              </a:rPr>
              <a:t> </a:t>
            </a:r>
            <a:endParaRPr lang="en-NG" sz="2400" dirty="0"/>
          </a:p>
        </p:txBody>
      </p:sp>
      <p:sp>
        <p:nvSpPr>
          <p:cNvPr id="4" name="Date Placeholder 3">
            <a:extLst>
              <a:ext uri="{FF2B5EF4-FFF2-40B4-BE49-F238E27FC236}">
                <a16:creationId xmlns:a16="http://schemas.microsoft.com/office/drawing/2014/main" id="{993509A4-BDFE-D0AF-DAFD-10CF2874BA1B}"/>
              </a:ext>
            </a:extLst>
          </p:cNvPr>
          <p:cNvSpPr>
            <a:spLocks noGrp="1"/>
          </p:cNvSpPr>
          <p:nvPr>
            <p:ph type="dt" sz="half" idx="10"/>
          </p:nvPr>
        </p:nvSpPr>
        <p:spPr/>
        <p:txBody>
          <a:bodyPr/>
          <a:lstStyle/>
          <a:p>
            <a:fld id="{586F1348-6694-4ED1-B2E1-8D5B7485E719}" type="datetime8">
              <a:rPr lang="en-NG" smtClean="0"/>
              <a:t>09/04/2026 07:01</a:t>
            </a:fld>
            <a:endParaRPr lang="en-NG"/>
          </a:p>
        </p:txBody>
      </p:sp>
      <p:sp>
        <p:nvSpPr>
          <p:cNvPr id="5" name="Footer Placeholder 4">
            <a:extLst>
              <a:ext uri="{FF2B5EF4-FFF2-40B4-BE49-F238E27FC236}">
                <a16:creationId xmlns:a16="http://schemas.microsoft.com/office/drawing/2014/main" id="{246DE404-C4F9-512E-C4EB-284B625E4DB4}"/>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4FD55CB7-4B1E-55B3-C8E9-FEB02922BE87}"/>
              </a:ext>
            </a:extLst>
          </p:cNvPr>
          <p:cNvSpPr>
            <a:spLocks noGrp="1"/>
          </p:cNvSpPr>
          <p:nvPr>
            <p:ph type="sldNum" sz="quarter" idx="12"/>
          </p:nvPr>
        </p:nvSpPr>
        <p:spPr/>
        <p:txBody>
          <a:bodyPr/>
          <a:lstStyle/>
          <a:p>
            <a:fld id="{39861E04-3D39-4E68-B143-389358F2EAD7}" type="slidenum">
              <a:rPr lang="en-NG" smtClean="0"/>
              <a:t>62</a:t>
            </a:fld>
            <a:endParaRPr lang="en-NG"/>
          </a:p>
        </p:txBody>
      </p:sp>
    </p:spTree>
    <p:extLst>
      <p:ext uri="{BB962C8B-B14F-4D97-AF65-F5344CB8AC3E}">
        <p14:creationId xmlns:p14="http://schemas.microsoft.com/office/powerpoint/2010/main" val="8499842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ABFE-0A82-3600-DAAC-FAC812749222}"/>
              </a:ext>
            </a:extLst>
          </p:cNvPr>
          <p:cNvSpPr>
            <a:spLocks noGrp="1"/>
          </p:cNvSpPr>
          <p:nvPr>
            <p:ph type="title"/>
          </p:nvPr>
        </p:nvSpPr>
        <p:spPr>
          <a:xfrm>
            <a:off x="838200" y="365126"/>
            <a:ext cx="10515600" cy="632402"/>
          </a:xfrm>
        </p:spPr>
        <p:txBody>
          <a:bodyPr>
            <a:normAutofit/>
          </a:bodyPr>
          <a:lstStyle/>
          <a:p>
            <a:r>
              <a:rPr lang="en-NG" sz="24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Student-centred Learning as a Quality Assurance Strategy</a:t>
            </a:r>
            <a:endParaRPr lang="en-NG" sz="2400" dirty="0"/>
          </a:p>
        </p:txBody>
      </p:sp>
      <p:sp>
        <p:nvSpPr>
          <p:cNvPr id="3" name="Content Placeholder 2">
            <a:extLst>
              <a:ext uri="{FF2B5EF4-FFF2-40B4-BE49-F238E27FC236}">
                <a16:creationId xmlns:a16="http://schemas.microsoft.com/office/drawing/2014/main" id="{FCE85B4D-64C5-0735-3367-1413730CE9B7}"/>
              </a:ext>
            </a:extLst>
          </p:cNvPr>
          <p:cNvSpPr>
            <a:spLocks noGrp="1"/>
          </p:cNvSpPr>
          <p:nvPr>
            <p:ph idx="1"/>
          </p:nvPr>
        </p:nvSpPr>
        <p:spPr>
          <a:xfrm>
            <a:off x="838200" y="1258784"/>
            <a:ext cx="10515600" cy="4918179"/>
          </a:xfrm>
        </p:spPr>
        <p:txBody>
          <a:bodyPr>
            <a:normAutofit fontScale="85000" lnSpcReduction="10000"/>
          </a:bodyPr>
          <a:lstStyle/>
          <a:p>
            <a:pPr>
              <a:lnSpc>
                <a:spcPct val="150000"/>
              </a:lnSpc>
            </a:pPr>
            <a:r>
              <a:rPr lang="en-NG" kern="0" dirty="0">
                <a:solidFill>
                  <a:srgbClr val="000000"/>
                </a:solidFill>
                <a:effectLst/>
                <a:latin typeface="Calibri" panose="020F0502020204030204" pitchFamily="34" charset="0"/>
                <a:ea typeface="Times New Roman" panose="02020603050405020304" pitchFamily="18" charset="0"/>
              </a:rPr>
              <a:t>Student-centred learning directly contributes to quality assurance by improving the effectiveness, relevance, and inclusiveness of teaching and learning. </a:t>
            </a:r>
            <a:endParaRPr lang="en-GB" kern="0" dirty="0">
              <a:solidFill>
                <a:srgbClr val="000000"/>
              </a:solidFill>
              <a:effectLst/>
              <a:latin typeface="Calibri" panose="020F0502020204030204" pitchFamily="34" charset="0"/>
              <a:ea typeface="Times New Roman" panose="02020603050405020304" pitchFamily="18" charset="0"/>
            </a:endParaRPr>
          </a:p>
          <a:p>
            <a:pPr>
              <a:lnSpc>
                <a:spcPct val="150000"/>
              </a:lnSpc>
            </a:pPr>
            <a:r>
              <a:rPr lang="en-NG" kern="0" dirty="0">
                <a:solidFill>
                  <a:srgbClr val="000000"/>
                </a:solidFill>
                <a:effectLst/>
                <a:latin typeface="Calibri" panose="020F0502020204030204" pitchFamily="34" charset="0"/>
                <a:ea typeface="Times New Roman" panose="02020603050405020304" pitchFamily="18" charset="0"/>
              </a:rPr>
              <a:t>When students are actively engaged, learning outcomes are more likely to be achieved, monitored, and improved. </a:t>
            </a:r>
            <a:endParaRPr lang="en-GB" kern="0" dirty="0">
              <a:solidFill>
                <a:srgbClr val="000000"/>
              </a:solidFill>
              <a:effectLst/>
              <a:latin typeface="Calibri" panose="020F0502020204030204" pitchFamily="34" charset="0"/>
              <a:ea typeface="Times New Roman" panose="02020603050405020304" pitchFamily="18" charset="0"/>
            </a:endParaRPr>
          </a:p>
          <a:p>
            <a:pPr>
              <a:lnSpc>
                <a:spcPct val="150000"/>
              </a:lnSpc>
            </a:pPr>
            <a:r>
              <a:rPr lang="en-NG" kern="0" dirty="0">
                <a:solidFill>
                  <a:srgbClr val="000000"/>
                </a:solidFill>
                <a:effectLst/>
                <a:latin typeface="Calibri" panose="020F0502020204030204" pitchFamily="34" charset="0"/>
                <a:ea typeface="Times New Roman" panose="02020603050405020304" pitchFamily="18" charset="0"/>
              </a:rPr>
              <a:t>Student-centred learning represents a deliberate shift from traditional, content-heavy, teacher-dominated instruction to pedagogies that emphasize active engagement, critical inquiry, collaboration, and learner autonomy. </a:t>
            </a:r>
            <a:endParaRPr lang="en-NG" dirty="0"/>
          </a:p>
        </p:txBody>
      </p:sp>
      <p:sp>
        <p:nvSpPr>
          <p:cNvPr id="4" name="Date Placeholder 3">
            <a:extLst>
              <a:ext uri="{FF2B5EF4-FFF2-40B4-BE49-F238E27FC236}">
                <a16:creationId xmlns:a16="http://schemas.microsoft.com/office/drawing/2014/main" id="{20C5BE67-2E91-3874-174E-741121EA1766}"/>
              </a:ext>
            </a:extLst>
          </p:cNvPr>
          <p:cNvSpPr>
            <a:spLocks noGrp="1"/>
          </p:cNvSpPr>
          <p:nvPr>
            <p:ph type="dt" sz="half" idx="10"/>
          </p:nvPr>
        </p:nvSpPr>
        <p:spPr/>
        <p:txBody>
          <a:bodyPr/>
          <a:lstStyle/>
          <a:p>
            <a:fld id="{A11C0A6D-1E03-43A9-9531-7E433BA4D584}" type="datetime8">
              <a:rPr lang="en-NG" smtClean="0"/>
              <a:t>09/04/2026 07:01</a:t>
            </a:fld>
            <a:endParaRPr lang="en-NG"/>
          </a:p>
        </p:txBody>
      </p:sp>
      <p:sp>
        <p:nvSpPr>
          <p:cNvPr id="5" name="Footer Placeholder 4">
            <a:extLst>
              <a:ext uri="{FF2B5EF4-FFF2-40B4-BE49-F238E27FC236}">
                <a16:creationId xmlns:a16="http://schemas.microsoft.com/office/drawing/2014/main" id="{E418F12E-B855-7F47-BC11-298399DCF5C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6D3B2728-41A9-8BFA-8C78-39B3E32581CF}"/>
              </a:ext>
            </a:extLst>
          </p:cNvPr>
          <p:cNvSpPr>
            <a:spLocks noGrp="1"/>
          </p:cNvSpPr>
          <p:nvPr>
            <p:ph type="sldNum" sz="quarter" idx="12"/>
          </p:nvPr>
        </p:nvSpPr>
        <p:spPr/>
        <p:txBody>
          <a:bodyPr/>
          <a:lstStyle/>
          <a:p>
            <a:fld id="{39861E04-3D39-4E68-B143-389358F2EAD7}" type="slidenum">
              <a:rPr lang="en-NG" smtClean="0"/>
              <a:t>63</a:t>
            </a:fld>
            <a:endParaRPr lang="en-NG"/>
          </a:p>
        </p:txBody>
      </p:sp>
    </p:spTree>
    <p:extLst>
      <p:ext uri="{BB962C8B-B14F-4D97-AF65-F5344CB8AC3E}">
        <p14:creationId xmlns:p14="http://schemas.microsoft.com/office/powerpoint/2010/main" val="36587069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C0FC-4A29-FED7-5F82-D0A62E64D109}"/>
              </a:ext>
            </a:extLst>
          </p:cNvPr>
          <p:cNvSpPr>
            <a:spLocks noGrp="1"/>
          </p:cNvSpPr>
          <p:nvPr>
            <p:ph type="title"/>
          </p:nvPr>
        </p:nvSpPr>
        <p:spPr/>
        <p:txBody>
          <a:bodyPr/>
          <a:lstStyle/>
          <a:p>
            <a:r>
              <a:rPr lang="en-GB" b="0" i="0" dirty="0">
                <a:solidFill>
                  <a:srgbClr val="1D1D1D"/>
                </a:solidFill>
                <a:effectLst/>
                <a:latin typeface="Helvetica Neue"/>
              </a:rPr>
              <a:t>Quality Assurance (QA) in 21st-century universities</a:t>
            </a:r>
            <a:endParaRPr lang="en-NG" dirty="0"/>
          </a:p>
        </p:txBody>
      </p:sp>
      <p:sp>
        <p:nvSpPr>
          <p:cNvPr id="3" name="Content Placeholder 2">
            <a:extLst>
              <a:ext uri="{FF2B5EF4-FFF2-40B4-BE49-F238E27FC236}">
                <a16:creationId xmlns:a16="http://schemas.microsoft.com/office/drawing/2014/main" id="{4E90207E-9A87-21D1-8040-81E52D04F4D8}"/>
              </a:ext>
            </a:extLst>
          </p:cNvPr>
          <p:cNvSpPr>
            <a:spLocks noGrp="1"/>
          </p:cNvSpPr>
          <p:nvPr>
            <p:ph idx="1"/>
          </p:nvPr>
        </p:nvSpPr>
        <p:spPr/>
        <p:txBody>
          <a:bodyPr>
            <a:normAutofit/>
          </a:bodyPr>
          <a:lstStyle/>
          <a:p>
            <a:r>
              <a:rPr lang="en-GB" b="0" i="0" dirty="0">
                <a:solidFill>
                  <a:srgbClr val="1D1D1D"/>
                </a:solidFill>
                <a:effectLst/>
                <a:latin typeface="Helvetica Neue"/>
              </a:rPr>
              <a:t>involves several key elements that ensure institutions meet high standards of education, research, and community engagement. Here are some of the essential components:</a:t>
            </a:r>
          </a:p>
          <a:p>
            <a:pPr algn="l"/>
            <a:r>
              <a:rPr lang="en-GB" b="0" i="0" dirty="0">
                <a:solidFill>
                  <a:srgbClr val="1D1D1D"/>
                </a:solidFill>
                <a:effectLst/>
                <a:latin typeface="Helvetica Neue, Helvetica, Arial, sans-serif"/>
              </a:rPr>
              <a:t>Institutional Accreditation: Evaluations and accreditation processes conducted by independent bodies to measure compliance with national and international standards.</a:t>
            </a:r>
            <a:endParaRPr lang="en-GB" b="0" i="0" dirty="0">
              <a:solidFill>
                <a:srgbClr val="1D1D1D"/>
              </a:solidFill>
              <a:effectLst/>
              <a:latin typeface="Helvetica Neue"/>
            </a:endParaRPr>
          </a:p>
          <a:p>
            <a:pPr algn="l"/>
            <a:r>
              <a:rPr lang="en-GB" b="0" i="0" dirty="0">
                <a:solidFill>
                  <a:srgbClr val="1D1D1D"/>
                </a:solidFill>
                <a:effectLst/>
                <a:latin typeface="Helvetica Neue, Helvetica, Arial, sans-serif"/>
              </a:rPr>
              <a:t>Program Accreditation: Documents the quality and compliance of a particular educational program with national or international standards.</a:t>
            </a:r>
            <a:endParaRPr lang="en-GB" b="0" i="0" dirty="0">
              <a:solidFill>
                <a:srgbClr val="1D1D1D"/>
              </a:solidFill>
              <a:effectLst/>
              <a:latin typeface="Helvetica Neue"/>
            </a:endParaRPr>
          </a:p>
          <a:p>
            <a:pPr marL="0" indent="0">
              <a:buNone/>
            </a:pPr>
            <a:endParaRPr lang="en-NG" dirty="0"/>
          </a:p>
        </p:txBody>
      </p:sp>
      <p:sp>
        <p:nvSpPr>
          <p:cNvPr id="4" name="Date Placeholder 3">
            <a:extLst>
              <a:ext uri="{FF2B5EF4-FFF2-40B4-BE49-F238E27FC236}">
                <a16:creationId xmlns:a16="http://schemas.microsoft.com/office/drawing/2014/main" id="{543112C8-0BA1-2DF5-06E1-0BCCCC63C002}"/>
              </a:ext>
            </a:extLst>
          </p:cNvPr>
          <p:cNvSpPr>
            <a:spLocks noGrp="1"/>
          </p:cNvSpPr>
          <p:nvPr>
            <p:ph type="dt" sz="half" idx="10"/>
          </p:nvPr>
        </p:nvSpPr>
        <p:spPr/>
        <p:txBody>
          <a:bodyPr/>
          <a:lstStyle/>
          <a:p>
            <a:fld id="{DB167E29-C5B9-4660-993C-87A62BA95914}" type="datetime8">
              <a:rPr lang="en-NG" smtClean="0"/>
              <a:t>09/04/2026 07:01</a:t>
            </a:fld>
            <a:endParaRPr lang="en-NG"/>
          </a:p>
        </p:txBody>
      </p:sp>
      <p:sp>
        <p:nvSpPr>
          <p:cNvPr id="5" name="Footer Placeholder 4">
            <a:extLst>
              <a:ext uri="{FF2B5EF4-FFF2-40B4-BE49-F238E27FC236}">
                <a16:creationId xmlns:a16="http://schemas.microsoft.com/office/drawing/2014/main" id="{7A84A10E-3356-91A7-EB37-140D5A4C9286}"/>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6A7A4CF7-7460-6E19-328F-73B9599BF4B4}"/>
              </a:ext>
            </a:extLst>
          </p:cNvPr>
          <p:cNvSpPr>
            <a:spLocks noGrp="1"/>
          </p:cNvSpPr>
          <p:nvPr>
            <p:ph type="sldNum" sz="quarter" idx="12"/>
          </p:nvPr>
        </p:nvSpPr>
        <p:spPr/>
        <p:txBody>
          <a:bodyPr/>
          <a:lstStyle/>
          <a:p>
            <a:fld id="{39861E04-3D39-4E68-B143-389358F2EAD7}" type="slidenum">
              <a:rPr lang="en-NG" smtClean="0"/>
              <a:t>64</a:t>
            </a:fld>
            <a:endParaRPr lang="en-NG"/>
          </a:p>
        </p:txBody>
      </p:sp>
    </p:spTree>
    <p:extLst>
      <p:ext uri="{BB962C8B-B14F-4D97-AF65-F5344CB8AC3E}">
        <p14:creationId xmlns:p14="http://schemas.microsoft.com/office/powerpoint/2010/main" val="264536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1A0885-F5CE-3DEC-B6CB-721F3D16DF05}"/>
              </a:ext>
            </a:extLst>
          </p:cNvPr>
          <p:cNvSpPr>
            <a:spLocks noGrp="1"/>
          </p:cNvSpPr>
          <p:nvPr>
            <p:ph idx="1"/>
          </p:nvPr>
        </p:nvSpPr>
        <p:spPr>
          <a:xfrm>
            <a:off x="838200" y="424543"/>
            <a:ext cx="10515600" cy="5752420"/>
          </a:xfrm>
        </p:spPr>
        <p:txBody>
          <a:bodyPr>
            <a:normAutofit/>
          </a:bodyPr>
          <a:lstStyle/>
          <a:p>
            <a:pPr algn="l">
              <a:lnSpc>
                <a:spcPct val="200000"/>
              </a:lnSpc>
            </a:pPr>
            <a:r>
              <a:rPr lang="en-GB" b="0" i="0" dirty="0">
                <a:solidFill>
                  <a:srgbClr val="FF0000"/>
                </a:solidFill>
                <a:effectLst/>
                <a:latin typeface="Helvetica Neue, Helvetica, Arial, sans-serif"/>
              </a:rPr>
              <a:t>Internal Quality Assurance </a:t>
            </a:r>
            <a:r>
              <a:rPr lang="en-GB" b="0" i="0" dirty="0">
                <a:solidFill>
                  <a:srgbClr val="1D1D1D"/>
                </a:solidFill>
                <a:effectLst/>
                <a:latin typeface="Helvetica Neue, Helvetica, Arial, sans-serif"/>
              </a:rPr>
              <a:t>(IQA): A systematic approach to ensuring quality, involving self-assessment, monitoring, and continuous improvement.</a:t>
            </a:r>
          </a:p>
          <a:p>
            <a:pPr algn="l">
              <a:lnSpc>
                <a:spcPct val="200000"/>
              </a:lnSpc>
            </a:pPr>
            <a:r>
              <a:rPr lang="en-GB" dirty="0">
                <a:solidFill>
                  <a:srgbClr val="1D1D1D"/>
                </a:solidFill>
                <a:latin typeface="Helvetica Neue, Helvetica, Arial, sans-serif"/>
              </a:rPr>
              <a:t>At the University of Ibadan, there is a Director of Quality Assurance.</a:t>
            </a:r>
          </a:p>
          <a:p>
            <a:pPr algn="l">
              <a:lnSpc>
                <a:spcPct val="200000"/>
              </a:lnSpc>
            </a:pPr>
            <a:r>
              <a:rPr lang="en-GB" b="0" i="0" dirty="0">
                <a:solidFill>
                  <a:srgbClr val="1D1D1D"/>
                </a:solidFill>
                <a:effectLst/>
                <a:latin typeface="Helvetica Neue"/>
              </a:rPr>
              <a:t>Moreover, there is a Standing Committee on Mock Accreditation</a:t>
            </a:r>
          </a:p>
          <a:p>
            <a:pPr marL="0" indent="0">
              <a:buNone/>
            </a:pPr>
            <a:endParaRPr lang="en-NG" dirty="0"/>
          </a:p>
        </p:txBody>
      </p:sp>
      <p:sp>
        <p:nvSpPr>
          <p:cNvPr id="4" name="Date Placeholder 3">
            <a:extLst>
              <a:ext uri="{FF2B5EF4-FFF2-40B4-BE49-F238E27FC236}">
                <a16:creationId xmlns:a16="http://schemas.microsoft.com/office/drawing/2014/main" id="{412725E0-811B-ED9F-F2FB-AAF673D37764}"/>
              </a:ext>
            </a:extLst>
          </p:cNvPr>
          <p:cNvSpPr>
            <a:spLocks noGrp="1"/>
          </p:cNvSpPr>
          <p:nvPr>
            <p:ph type="dt" sz="half" idx="10"/>
          </p:nvPr>
        </p:nvSpPr>
        <p:spPr/>
        <p:txBody>
          <a:bodyPr/>
          <a:lstStyle/>
          <a:p>
            <a:fld id="{BF0220E0-E474-4C84-B102-BDD151796181}" type="datetime8">
              <a:rPr lang="en-NG" smtClean="0"/>
              <a:t>09/04/2026 07:01</a:t>
            </a:fld>
            <a:endParaRPr lang="en-NG"/>
          </a:p>
        </p:txBody>
      </p:sp>
      <p:sp>
        <p:nvSpPr>
          <p:cNvPr id="5" name="Footer Placeholder 4">
            <a:extLst>
              <a:ext uri="{FF2B5EF4-FFF2-40B4-BE49-F238E27FC236}">
                <a16:creationId xmlns:a16="http://schemas.microsoft.com/office/drawing/2014/main" id="{D1D3D766-BD41-CAD1-4716-280C5A58487A}"/>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C48B0E9D-1A25-5261-92F5-EC8126930E91}"/>
              </a:ext>
            </a:extLst>
          </p:cNvPr>
          <p:cNvSpPr>
            <a:spLocks noGrp="1"/>
          </p:cNvSpPr>
          <p:nvPr>
            <p:ph type="sldNum" sz="quarter" idx="12"/>
          </p:nvPr>
        </p:nvSpPr>
        <p:spPr/>
        <p:txBody>
          <a:bodyPr/>
          <a:lstStyle/>
          <a:p>
            <a:fld id="{39861E04-3D39-4E68-B143-389358F2EAD7}" type="slidenum">
              <a:rPr lang="en-NG" smtClean="0"/>
              <a:t>65</a:t>
            </a:fld>
            <a:endParaRPr lang="en-NG"/>
          </a:p>
        </p:txBody>
      </p:sp>
    </p:spTree>
    <p:extLst>
      <p:ext uri="{BB962C8B-B14F-4D97-AF65-F5344CB8AC3E}">
        <p14:creationId xmlns:p14="http://schemas.microsoft.com/office/powerpoint/2010/main" val="2917705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C1394-3511-89CC-4399-FC94E67EA38E}"/>
              </a:ext>
            </a:extLst>
          </p:cNvPr>
          <p:cNvSpPr>
            <a:spLocks noGrp="1"/>
          </p:cNvSpPr>
          <p:nvPr>
            <p:ph idx="1"/>
          </p:nvPr>
        </p:nvSpPr>
        <p:spPr>
          <a:xfrm>
            <a:off x="838200" y="1040524"/>
            <a:ext cx="10515600" cy="5136439"/>
          </a:xfrm>
        </p:spPr>
        <p:txBody>
          <a:bodyPr>
            <a:normAutofit lnSpcReduction="10000"/>
          </a:bodyPr>
          <a:lstStyle/>
          <a:p>
            <a:pPr algn="l">
              <a:lnSpc>
                <a:spcPct val="150000"/>
              </a:lnSpc>
            </a:pPr>
            <a:r>
              <a:rPr lang="en-GB" b="0" i="0" dirty="0">
                <a:solidFill>
                  <a:srgbClr val="1D1D1D"/>
                </a:solidFill>
                <a:effectLst/>
                <a:latin typeface="Helvetica Neue, Helvetica, Arial, sans-serif"/>
              </a:rPr>
              <a:t>External Quality Assurance (EQA): Involves external evaluations, audits, and accreditation to ensure institutions meet established standards.</a:t>
            </a:r>
            <a:endParaRPr lang="en-GB" b="0" i="0" dirty="0">
              <a:solidFill>
                <a:srgbClr val="1D1D1D"/>
              </a:solidFill>
              <a:effectLst/>
              <a:latin typeface="Helvetica Neue"/>
            </a:endParaRPr>
          </a:p>
          <a:p>
            <a:pPr algn="l">
              <a:lnSpc>
                <a:spcPct val="150000"/>
              </a:lnSpc>
            </a:pPr>
            <a:r>
              <a:rPr lang="en-GB" b="0" i="0" dirty="0">
                <a:solidFill>
                  <a:srgbClr val="1D1D1D"/>
                </a:solidFill>
                <a:effectLst/>
                <a:latin typeface="Helvetica Neue, Helvetica, Arial, sans-serif"/>
              </a:rPr>
              <a:t>Strategic Planning: Aligns quality assurance with the university's mission, vision, and objectives.</a:t>
            </a:r>
            <a:endParaRPr lang="en-GB" b="0" i="0" dirty="0">
              <a:solidFill>
                <a:srgbClr val="1D1D1D"/>
              </a:solidFill>
              <a:effectLst/>
              <a:latin typeface="Helvetica Neue"/>
            </a:endParaRPr>
          </a:p>
          <a:p>
            <a:pPr algn="l">
              <a:lnSpc>
                <a:spcPct val="150000"/>
              </a:lnSpc>
            </a:pPr>
            <a:r>
              <a:rPr lang="en-GB" b="0" i="0" dirty="0">
                <a:solidFill>
                  <a:srgbClr val="1D1D1D"/>
                </a:solidFill>
                <a:effectLst/>
                <a:latin typeface="Helvetica Neue, Helvetica, Arial, sans-serif"/>
              </a:rPr>
              <a:t>Data Management and Evidence-Based Decision Making: Collects, </a:t>
            </a:r>
            <a:r>
              <a:rPr lang="en-GB" b="0" i="0" dirty="0" err="1">
                <a:solidFill>
                  <a:srgbClr val="1D1D1D"/>
                </a:solidFill>
                <a:effectLst/>
                <a:latin typeface="Helvetica Neue, Helvetica, Arial, sans-serif"/>
              </a:rPr>
              <a:t>analyzes</a:t>
            </a:r>
            <a:r>
              <a:rPr lang="en-GB" b="0" i="0" dirty="0">
                <a:solidFill>
                  <a:srgbClr val="1D1D1D"/>
                </a:solidFill>
                <a:effectLst/>
                <a:latin typeface="Helvetica Neue, Helvetica, Arial, sans-serif"/>
              </a:rPr>
              <a:t>, and uses data to inform decision-making and drive improvement.</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8E192C82-9D9F-5991-8888-9F08061FEAAF}"/>
              </a:ext>
            </a:extLst>
          </p:cNvPr>
          <p:cNvSpPr>
            <a:spLocks noGrp="1"/>
          </p:cNvSpPr>
          <p:nvPr>
            <p:ph type="dt" sz="half" idx="10"/>
          </p:nvPr>
        </p:nvSpPr>
        <p:spPr/>
        <p:txBody>
          <a:bodyPr/>
          <a:lstStyle/>
          <a:p>
            <a:fld id="{8EA93343-3F94-4191-AD9C-45FB8443D75B}" type="datetime8">
              <a:rPr lang="en-NG" smtClean="0"/>
              <a:t>09/04/2026 07:03</a:t>
            </a:fld>
            <a:endParaRPr lang="en-NG"/>
          </a:p>
        </p:txBody>
      </p:sp>
      <p:sp>
        <p:nvSpPr>
          <p:cNvPr id="5" name="Footer Placeholder 4">
            <a:extLst>
              <a:ext uri="{FF2B5EF4-FFF2-40B4-BE49-F238E27FC236}">
                <a16:creationId xmlns:a16="http://schemas.microsoft.com/office/drawing/2014/main" id="{0450625D-CD57-DEDD-2197-1F898501BEB2}"/>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E8F614CD-64C2-3C39-0E45-CAFE20D2E220}"/>
              </a:ext>
            </a:extLst>
          </p:cNvPr>
          <p:cNvSpPr>
            <a:spLocks noGrp="1"/>
          </p:cNvSpPr>
          <p:nvPr>
            <p:ph type="sldNum" sz="quarter" idx="12"/>
          </p:nvPr>
        </p:nvSpPr>
        <p:spPr/>
        <p:txBody>
          <a:bodyPr/>
          <a:lstStyle/>
          <a:p>
            <a:fld id="{39861E04-3D39-4E68-B143-389358F2EAD7}" type="slidenum">
              <a:rPr lang="en-NG" smtClean="0"/>
              <a:t>66</a:t>
            </a:fld>
            <a:endParaRPr lang="en-NG"/>
          </a:p>
        </p:txBody>
      </p:sp>
    </p:spTree>
    <p:extLst>
      <p:ext uri="{BB962C8B-B14F-4D97-AF65-F5344CB8AC3E}">
        <p14:creationId xmlns:p14="http://schemas.microsoft.com/office/powerpoint/2010/main" val="2008850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C552D4-4F3C-C8B1-6912-44B6FED2412C}"/>
              </a:ext>
            </a:extLst>
          </p:cNvPr>
          <p:cNvSpPr>
            <a:spLocks noGrp="1"/>
          </p:cNvSpPr>
          <p:nvPr>
            <p:ph idx="1"/>
          </p:nvPr>
        </p:nvSpPr>
        <p:spPr>
          <a:xfrm>
            <a:off x="424543" y="664029"/>
            <a:ext cx="10929257" cy="5512934"/>
          </a:xfrm>
        </p:spPr>
        <p:txBody>
          <a:bodyPr>
            <a:normAutofit fontScale="92500"/>
          </a:bodyPr>
          <a:lstStyle/>
          <a:p>
            <a:pPr algn="l">
              <a:lnSpc>
                <a:spcPct val="150000"/>
              </a:lnSpc>
            </a:pPr>
            <a:r>
              <a:rPr lang="en-GB" b="0" i="0" dirty="0">
                <a:solidFill>
                  <a:srgbClr val="1D1D1D"/>
                </a:solidFill>
                <a:effectLst/>
                <a:latin typeface="Helvetica Neue, Helvetica, Arial, sans-serif"/>
              </a:rPr>
              <a:t>Stakeholder Engagement: Involves students, faculty, and external stakeholders in quality assurance processes.</a:t>
            </a:r>
            <a:endParaRPr lang="en-GB" b="0" i="0" dirty="0">
              <a:solidFill>
                <a:srgbClr val="1D1D1D"/>
              </a:solidFill>
              <a:effectLst/>
              <a:latin typeface="Helvetica Neue"/>
            </a:endParaRPr>
          </a:p>
          <a:p>
            <a:pPr algn="l">
              <a:lnSpc>
                <a:spcPct val="150000"/>
              </a:lnSpc>
            </a:pPr>
            <a:r>
              <a:rPr lang="en-GB" b="0" i="0" dirty="0">
                <a:solidFill>
                  <a:srgbClr val="1D1D1D"/>
                </a:solidFill>
                <a:effectLst/>
                <a:latin typeface="Helvetica Neue, Helvetica, Arial, sans-serif"/>
              </a:rPr>
              <a:t>Technology Integration: Incorporates digital tools, AI, and big data analytics to enhance quality assurance efficiency and effectiveness.</a:t>
            </a:r>
            <a:endParaRPr lang="en-GB" b="0" i="0" dirty="0">
              <a:solidFill>
                <a:srgbClr val="1D1D1D"/>
              </a:solidFill>
              <a:effectLst/>
              <a:latin typeface="Helvetica Neue"/>
            </a:endParaRPr>
          </a:p>
          <a:p>
            <a:pPr algn="l">
              <a:lnSpc>
                <a:spcPct val="150000"/>
              </a:lnSpc>
            </a:pPr>
            <a:r>
              <a:rPr lang="en-GB" b="0" i="0" dirty="0">
                <a:solidFill>
                  <a:srgbClr val="1D1D1D"/>
                </a:solidFill>
                <a:effectLst/>
                <a:latin typeface="Helvetica Neue, Helvetica, Arial, sans-serif"/>
              </a:rPr>
              <a:t>Industry Collaboration: Strengthens partnerships with industries to ensure programs meet industry needs.</a:t>
            </a:r>
            <a:endParaRPr lang="en-GB" b="0" i="0" dirty="0">
              <a:solidFill>
                <a:srgbClr val="1D1D1D"/>
              </a:solidFill>
              <a:effectLst/>
              <a:latin typeface="Helvetica Neue"/>
            </a:endParaRPr>
          </a:p>
          <a:p>
            <a:pPr algn="l">
              <a:lnSpc>
                <a:spcPct val="150000"/>
              </a:lnSpc>
            </a:pPr>
            <a:r>
              <a:rPr lang="en-GB" b="0" i="0" dirty="0">
                <a:solidFill>
                  <a:srgbClr val="1D1D1D"/>
                </a:solidFill>
                <a:effectLst/>
                <a:latin typeface="Helvetica Neue, Helvetica, Arial, sans-serif"/>
              </a:rPr>
              <a:t>Research, Development, and Entrepreneurship: Manages research and innovation processes within the framework of quality assurance.</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C344ABB5-853D-29F2-986B-57F8CA29ABBE}"/>
              </a:ext>
            </a:extLst>
          </p:cNvPr>
          <p:cNvSpPr>
            <a:spLocks noGrp="1"/>
          </p:cNvSpPr>
          <p:nvPr>
            <p:ph type="dt" sz="half" idx="10"/>
          </p:nvPr>
        </p:nvSpPr>
        <p:spPr/>
        <p:txBody>
          <a:bodyPr/>
          <a:lstStyle/>
          <a:p>
            <a:fld id="{D511EF5C-0CA4-45C2-B17A-510BA285A7D3}" type="datetime8">
              <a:rPr lang="en-NG" smtClean="0"/>
              <a:t>09/04/2026 07:01</a:t>
            </a:fld>
            <a:endParaRPr lang="en-NG"/>
          </a:p>
        </p:txBody>
      </p:sp>
      <p:sp>
        <p:nvSpPr>
          <p:cNvPr id="5" name="Footer Placeholder 4">
            <a:extLst>
              <a:ext uri="{FF2B5EF4-FFF2-40B4-BE49-F238E27FC236}">
                <a16:creationId xmlns:a16="http://schemas.microsoft.com/office/drawing/2014/main" id="{42F1535F-A696-6870-FE97-25630692913C}"/>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6D62ACC0-A312-E87B-1998-786171207E88}"/>
              </a:ext>
            </a:extLst>
          </p:cNvPr>
          <p:cNvSpPr>
            <a:spLocks noGrp="1"/>
          </p:cNvSpPr>
          <p:nvPr>
            <p:ph type="sldNum" sz="quarter" idx="12"/>
          </p:nvPr>
        </p:nvSpPr>
        <p:spPr/>
        <p:txBody>
          <a:bodyPr/>
          <a:lstStyle/>
          <a:p>
            <a:fld id="{39861E04-3D39-4E68-B143-389358F2EAD7}" type="slidenum">
              <a:rPr lang="en-NG" smtClean="0"/>
              <a:t>67</a:t>
            </a:fld>
            <a:endParaRPr lang="en-NG"/>
          </a:p>
        </p:txBody>
      </p:sp>
    </p:spTree>
    <p:extLst>
      <p:ext uri="{BB962C8B-B14F-4D97-AF65-F5344CB8AC3E}">
        <p14:creationId xmlns:p14="http://schemas.microsoft.com/office/powerpoint/2010/main" val="1932206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574EF-97CA-C409-FA3A-9290D540D53E}"/>
              </a:ext>
            </a:extLst>
          </p:cNvPr>
          <p:cNvSpPr>
            <a:spLocks noGrp="1"/>
          </p:cNvSpPr>
          <p:nvPr>
            <p:ph idx="1"/>
          </p:nvPr>
        </p:nvSpPr>
        <p:spPr>
          <a:xfrm>
            <a:off x="838200" y="735724"/>
            <a:ext cx="10515600" cy="5441239"/>
          </a:xfrm>
        </p:spPr>
        <p:txBody>
          <a:bodyPr/>
          <a:lstStyle/>
          <a:p>
            <a:pPr>
              <a:lnSpc>
                <a:spcPct val="200000"/>
              </a:lnSpc>
            </a:pPr>
            <a:r>
              <a:rPr lang="en-GB" b="0" i="0" dirty="0">
                <a:solidFill>
                  <a:srgbClr val="1D1D1D"/>
                </a:solidFill>
                <a:effectLst/>
                <a:latin typeface="Helvetica Neue"/>
              </a:rPr>
              <a:t>These elements help universities maintain academic excellence, achieve sustainable development, and strengthen their international presence.</a:t>
            </a:r>
            <a:endParaRPr lang="en-NG" dirty="0"/>
          </a:p>
        </p:txBody>
      </p:sp>
      <p:sp>
        <p:nvSpPr>
          <p:cNvPr id="4" name="Date Placeholder 3">
            <a:extLst>
              <a:ext uri="{FF2B5EF4-FFF2-40B4-BE49-F238E27FC236}">
                <a16:creationId xmlns:a16="http://schemas.microsoft.com/office/drawing/2014/main" id="{30607D4B-204E-93C7-ED01-E6EF9C0AE3D1}"/>
              </a:ext>
            </a:extLst>
          </p:cNvPr>
          <p:cNvSpPr>
            <a:spLocks noGrp="1"/>
          </p:cNvSpPr>
          <p:nvPr>
            <p:ph type="dt" sz="half" idx="10"/>
          </p:nvPr>
        </p:nvSpPr>
        <p:spPr/>
        <p:txBody>
          <a:bodyPr/>
          <a:lstStyle/>
          <a:p>
            <a:fld id="{A46CB8AB-C69F-4B09-BB66-29D626262E6E}" type="datetime8">
              <a:rPr lang="en-NG" smtClean="0"/>
              <a:t>09/04/2026 07:01</a:t>
            </a:fld>
            <a:endParaRPr lang="en-NG"/>
          </a:p>
        </p:txBody>
      </p:sp>
      <p:sp>
        <p:nvSpPr>
          <p:cNvPr id="5" name="Footer Placeholder 4">
            <a:extLst>
              <a:ext uri="{FF2B5EF4-FFF2-40B4-BE49-F238E27FC236}">
                <a16:creationId xmlns:a16="http://schemas.microsoft.com/office/drawing/2014/main" id="{72D02FE2-D196-8649-E399-9DB28C256870}"/>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F93FBCD0-C5B0-F80E-E8AC-053D6FB3FEB1}"/>
              </a:ext>
            </a:extLst>
          </p:cNvPr>
          <p:cNvSpPr>
            <a:spLocks noGrp="1"/>
          </p:cNvSpPr>
          <p:nvPr>
            <p:ph type="sldNum" sz="quarter" idx="12"/>
          </p:nvPr>
        </p:nvSpPr>
        <p:spPr/>
        <p:txBody>
          <a:bodyPr/>
          <a:lstStyle/>
          <a:p>
            <a:fld id="{39861E04-3D39-4E68-B143-389358F2EAD7}" type="slidenum">
              <a:rPr lang="en-NG" smtClean="0"/>
              <a:t>68</a:t>
            </a:fld>
            <a:endParaRPr lang="en-NG"/>
          </a:p>
        </p:txBody>
      </p:sp>
    </p:spTree>
    <p:extLst>
      <p:ext uri="{BB962C8B-B14F-4D97-AF65-F5344CB8AC3E}">
        <p14:creationId xmlns:p14="http://schemas.microsoft.com/office/powerpoint/2010/main" val="2630070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CAE6-E4F1-C3F7-F9DB-333A706076AD}"/>
              </a:ext>
            </a:extLst>
          </p:cNvPr>
          <p:cNvSpPr>
            <a:spLocks noGrp="1"/>
          </p:cNvSpPr>
          <p:nvPr>
            <p:ph type="title"/>
          </p:nvPr>
        </p:nvSpPr>
        <p:spPr/>
        <p:txBody>
          <a:bodyPr>
            <a:noAutofit/>
          </a:bodyPr>
          <a:lstStyle/>
          <a:p>
            <a:r>
              <a:rPr lang="en-GB" sz="3200" b="0" i="0" dirty="0">
                <a:solidFill>
                  <a:srgbClr val="1D1D1D"/>
                </a:solidFill>
                <a:effectLst/>
                <a:latin typeface="Helvetica Neue, Helvetica, Arial, sans-serif"/>
              </a:rPr>
              <a:t>Knowledge and Academic Excellence in a 21st-century </a:t>
            </a:r>
            <a:r>
              <a:rPr lang="en-GB" sz="3200" dirty="0">
                <a:solidFill>
                  <a:srgbClr val="1D1D1D"/>
                </a:solidFill>
                <a:latin typeface="Helvetica Neue, Helvetica, Arial, sans-serif"/>
              </a:rPr>
              <a:t>U</a:t>
            </a:r>
            <a:r>
              <a:rPr lang="en-GB" sz="3200" b="0" i="0" dirty="0">
                <a:solidFill>
                  <a:srgbClr val="1D1D1D"/>
                </a:solidFill>
                <a:effectLst/>
                <a:latin typeface="Helvetica Neue, Helvetica, Arial, sans-serif"/>
              </a:rPr>
              <a:t>niversity</a:t>
            </a:r>
            <a:endParaRPr lang="en-NG" sz="3200" dirty="0"/>
          </a:p>
        </p:txBody>
      </p:sp>
      <p:sp>
        <p:nvSpPr>
          <p:cNvPr id="3" name="Content Placeholder 2">
            <a:extLst>
              <a:ext uri="{FF2B5EF4-FFF2-40B4-BE49-F238E27FC236}">
                <a16:creationId xmlns:a16="http://schemas.microsoft.com/office/drawing/2014/main" id="{FC61DCC8-470A-F3E9-655D-88790D915667}"/>
              </a:ext>
            </a:extLst>
          </p:cNvPr>
          <p:cNvSpPr>
            <a:spLocks noGrp="1"/>
          </p:cNvSpPr>
          <p:nvPr>
            <p:ph idx="1"/>
          </p:nvPr>
        </p:nvSpPr>
        <p:spPr/>
        <p:txBody>
          <a:bodyPr>
            <a:normAutofit fontScale="92500"/>
          </a:bodyPr>
          <a:lstStyle/>
          <a:p>
            <a:pPr algn="l">
              <a:lnSpc>
                <a:spcPct val="200000"/>
              </a:lnSpc>
            </a:pPr>
            <a:r>
              <a:rPr lang="en-GB" b="0" i="0" dirty="0">
                <a:solidFill>
                  <a:srgbClr val="FF0000"/>
                </a:solidFill>
                <a:effectLst/>
                <a:latin typeface="Helvetica Neue, Helvetica, Arial, sans-serif"/>
              </a:rPr>
              <a:t>Interdisciplinary Approach</a:t>
            </a:r>
            <a:r>
              <a:rPr lang="en-GB" b="0" i="0" dirty="0">
                <a:solidFill>
                  <a:srgbClr val="1D1D1D"/>
                </a:solidFill>
                <a:effectLst/>
                <a:latin typeface="Helvetica Neue, Helvetica, Arial, sans-serif"/>
              </a:rPr>
              <a:t>: Fostering collaboration across departments to tackle complex challenges like climate change, healthcare disparities, and urban development.</a:t>
            </a:r>
            <a:endParaRPr lang="en-GB" b="0" i="0" dirty="0">
              <a:solidFill>
                <a:srgbClr val="1D1D1D"/>
              </a:solidFill>
              <a:effectLst/>
              <a:latin typeface="Helvetica Neue"/>
            </a:endParaRPr>
          </a:p>
          <a:p>
            <a:pPr algn="l">
              <a:lnSpc>
                <a:spcPct val="200000"/>
              </a:lnSpc>
            </a:pPr>
            <a:r>
              <a:rPr lang="en-GB" b="0" i="0" dirty="0">
                <a:solidFill>
                  <a:srgbClr val="FF0000"/>
                </a:solidFill>
                <a:effectLst/>
                <a:latin typeface="Helvetica Neue, Helvetica, Arial, sans-serif"/>
              </a:rPr>
              <a:t>Critical Thinking and Problem-Solving</a:t>
            </a:r>
            <a:r>
              <a:rPr lang="en-GB" b="0" i="0" dirty="0">
                <a:solidFill>
                  <a:srgbClr val="1D1D1D"/>
                </a:solidFill>
                <a:effectLst/>
                <a:latin typeface="Helvetica Neue, Helvetica, Arial, sans-serif"/>
              </a:rPr>
              <a:t>: Nurturing skills that empower students to adapt and thrive in a rapidly changing world.</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52654E26-7692-21AF-5FFF-550E8941DD3D}"/>
              </a:ext>
            </a:extLst>
          </p:cNvPr>
          <p:cNvSpPr>
            <a:spLocks noGrp="1"/>
          </p:cNvSpPr>
          <p:nvPr>
            <p:ph type="dt" sz="half" idx="10"/>
          </p:nvPr>
        </p:nvSpPr>
        <p:spPr/>
        <p:txBody>
          <a:bodyPr/>
          <a:lstStyle/>
          <a:p>
            <a:fld id="{0794A180-8351-4443-AC6D-8FA5A47A1337}" type="datetime8">
              <a:rPr lang="en-NG" smtClean="0"/>
              <a:t>09/04/2026 07:01</a:t>
            </a:fld>
            <a:endParaRPr lang="en-NG"/>
          </a:p>
        </p:txBody>
      </p:sp>
      <p:sp>
        <p:nvSpPr>
          <p:cNvPr id="5" name="Footer Placeholder 4">
            <a:extLst>
              <a:ext uri="{FF2B5EF4-FFF2-40B4-BE49-F238E27FC236}">
                <a16:creationId xmlns:a16="http://schemas.microsoft.com/office/drawing/2014/main" id="{78BFBD84-3F8D-03A9-53EB-D64C346B865E}"/>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3405B44F-1B18-7694-A268-F578B582D58C}"/>
              </a:ext>
            </a:extLst>
          </p:cNvPr>
          <p:cNvSpPr>
            <a:spLocks noGrp="1"/>
          </p:cNvSpPr>
          <p:nvPr>
            <p:ph type="sldNum" sz="quarter" idx="12"/>
          </p:nvPr>
        </p:nvSpPr>
        <p:spPr/>
        <p:txBody>
          <a:bodyPr/>
          <a:lstStyle/>
          <a:p>
            <a:fld id="{39861E04-3D39-4E68-B143-389358F2EAD7}" type="slidenum">
              <a:rPr lang="en-NG" smtClean="0"/>
              <a:t>69</a:t>
            </a:fld>
            <a:endParaRPr lang="en-NG"/>
          </a:p>
        </p:txBody>
      </p:sp>
    </p:spTree>
    <p:extLst>
      <p:ext uri="{BB962C8B-B14F-4D97-AF65-F5344CB8AC3E}">
        <p14:creationId xmlns:p14="http://schemas.microsoft.com/office/powerpoint/2010/main" val="217342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9614A7-0A34-E9F7-961B-9C36C1E60A7E}"/>
              </a:ext>
            </a:extLst>
          </p:cNvPr>
          <p:cNvSpPr>
            <a:spLocks noGrp="1"/>
          </p:cNvSpPr>
          <p:nvPr>
            <p:ph type="title"/>
          </p:nvPr>
        </p:nvSpPr>
        <p:spPr/>
        <p:txBody>
          <a:bodyPr>
            <a:normAutofit fontScale="90000"/>
          </a:bodyPr>
          <a:lstStyle/>
          <a:p>
            <a:pPr algn="ctr"/>
            <a:r>
              <a:rPr lang="en-GB" dirty="0"/>
              <a:t>Kenneth </a:t>
            </a:r>
            <a:r>
              <a:rPr lang="en-GB" dirty="0" err="1"/>
              <a:t>Mellanby</a:t>
            </a:r>
            <a:r>
              <a:rPr lang="en-GB" dirty="0"/>
              <a:t> (1908-1993): </a:t>
            </a:r>
            <a:br>
              <a:rPr lang="en-GB" dirty="0"/>
            </a:br>
            <a:r>
              <a:rPr lang="en-GB" sz="3600" dirty="0"/>
              <a:t>The First Principal of University College Ibadan 1947-1953</a:t>
            </a:r>
            <a:endParaRPr lang="en-NG" sz="3600" dirty="0"/>
          </a:p>
        </p:txBody>
      </p:sp>
      <p:sp>
        <p:nvSpPr>
          <p:cNvPr id="3" name="Content Placeholder 2">
            <a:extLst>
              <a:ext uri="{FF2B5EF4-FFF2-40B4-BE49-F238E27FC236}">
                <a16:creationId xmlns:a16="http://schemas.microsoft.com/office/drawing/2014/main" id="{5C1E667E-C269-090E-9C89-E1578584146B}"/>
              </a:ext>
            </a:extLst>
          </p:cNvPr>
          <p:cNvSpPr>
            <a:spLocks noGrp="1"/>
          </p:cNvSpPr>
          <p:nvPr>
            <p:ph sz="half" idx="1"/>
          </p:nvPr>
        </p:nvSpPr>
        <p:spPr>
          <a:xfrm>
            <a:off x="935421" y="1690688"/>
            <a:ext cx="7977351" cy="4574454"/>
          </a:xfrm>
          <a:ln w="38100">
            <a:solidFill>
              <a:schemeClr val="tx1"/>
            </a:solidFill>
          </a:ln>
        </p:spPr>
        <p:txBody>
          <a:bodyPr/>
          <a:lstStyle/>
          <a:p>
            <a:pPr>
              <a:lnSpc>
                <a:spcPct val="200000"/>
              </a:lnSpc>
            </a:pPr>
            <a:r>
              <a:rPr lang="en-GB" i="1" dirty="0">
                <a:latin typeface="Times New Roman" panose="02020603050405020304" pitchFamily="18" charset="0"/>
                <a:ea typeface="Times New Roman" panose="02020603050405020304" pitchFamily="18" charset="0"/>
              </a:rPr>
              <a:t>The provision of </a:t>
            </a:r>
            <a:r>
              <a:rPr lang="en-GB" i="1" dirty="0">
                <a:solidFill>
                  <a:srgbClr val="FF0000"/>
                </a:solidFill>
                <a:latin typeface="Times New Roman" panose="02020603050405020304" pitchFamily="18" charset="0"/>
                <a:ea typeface="Times New Roman" panose="02020603050405020304" pitchFamily="18" charset="0"/>
              </a:rPr>
              <a:t>teaching</a:t>
            </a:r>
            <a:r>
              <a:rPr lang="en-GB" i="1" dirty="0">
                <a:latin typeface="Times New Roman" panose="02020603050405020304" pitchFamily="18" charset="0"/>
                <a:ea typeface="Times New Roman" panose="02020603050405020304" pitchFamily="18" charset="0"/>
              </a:rPr>
              <a:t> for our students and the prosecution of </a:t>
            </a:r>
            <a:r>
              <a:rPr lang="en-GB" i="1" dirty="0">
                <a:solidFill>
                  <a:srgbClr val="FF0000"/>
                </a:solidFill>
                <a:latin typeface="Times New Roman" panose="02020603050405020304" pitchFamily="18" charset="0"/>
                <a:ea typeface="Times New Roman" panose="02020603050405020304" pitchFamily="18" charset="0"/>
              </a:rPr>
              <a:t>original research </a:t>
            </a:r>
            <a:r>
              <a:rPr lang="en-GB" i="1" dirty="0">
                <a:latin typeface="Times New Roman" panose="02020603050405020304" pitchFamily="18" charset="0"/>
                <a:ea typeface="Times New Roman" panose="02020603050405020304" pitchFamily="18" charset="0"/>
              </a:rPr>
              <a:t>by our staff were our most important duties. </a:t>
            </a:r>
            <a:endParaRPr lang="en-NG" dirty="0">
              <a:latin typeface="Times New Roman" panose="02020603050405020304" pitchFamily="18" charset="0"/>
              <a:ea typeface="Times New Roman" panose="02020603050405020304" pitchFamily="18" charset="0"/>
            </a:endParaRPr>
          </a:p>
          <a:p>
            <a:pPr marL="0" indent="0">
              <a:buNone/>
            </a:pPr>
            <a:endParaRPr lang="en-GB" sz="2400" dirty="0">
              <a:latin typeface="Times New Roman" panose="02020603050405020304" pitchFamily="18" charset="0"/>
              <a:ea typeface="Times New Roman" panose="02020603050405020304" pitchFamily="18" charset="0"/>
            </a:endParaRPr>
          </a:p>
          <a:p>
            <a:pPr marL="0" indent="0">
              <a:buNone/>
            </a:pPr>
            <a:r>
              <a:rPr lang="en-GB" sz="2400" dirty="0" err="1">
                <a:latin typeface="Times New Roman" panose="02020603050405020304" pitchFamily="18" charset="0"/>
                <a:ea typeface="Times New Roman" panose="02020603050405020304" pitchFamily="18" charset="0"/>
              </a:rPr>
              <a:t>Mellanby</a:t>
            </a:r>
            <a:r>
              <a:rPr lang="en-GB" sz="2400" dirty="0">
                <a:latin typeface="Times New Roman" panose="02020603050405020304" pitchFamily="18" charset="0"/>
                <a:ea typeface="Times New Roman" panose="02020603050405020304" pitchFamily="18" charset="0"/>
              </a:rPr>
              <a:t>, K., 1958. </a:t>
            </a:r>
            <a:r>
              <a:rPr lang="en-GB" sz="2400" i="1" dirty="0">
                <a:latin typeface="Times New Roman" panose="02020603050405020304" pitchFamily="18" charset="0"/>
                <a:ea typeface="Times New Roman" panose="02020603050405020304" pitchFamily="18" charset="0"/>
              </a:rPr>
              <a:t>The Birth of Nigeria’s University</a:t>
            </a:r>
            <a:r>
              <a:rPr lang="en-GB" sz="2400" dirty="0">
                <a:latin typeface="Times New Roman" panose="02020603050405020304" pitchFamily="18" charset="0"/>
                <a:ea typeface="Times New Roman" panose="02020603050405020304" pitchFamily="18" charset="0"/>
              </a:rPr>
              <a:t>. London: Methuen.</a:t>
            </a:r>
            <a:endParaRPr lang="en-NG" sz="2400" dirty="0">
              <a:latin typeface="Times New Roman" panose="02020603050405020304" pitchFamily="18" charset="0"/>
              <a:ea typeface="Times New Roman" panose="02020603050405020304" pitchFamily="18" charset="0"/>
            </a:endParaRPr>
          </a:p>
        </p:txBody>
      </p:sp>
      <p:pic>
        <p:nvPicPr>
          <p:cNvPr id="9" name="Content Placeholder 8">
            <a:extLst>
              <a:ext uri="{FF2B5EF4-FFF2-40B4-BE49-F238E27FC236}">
                <a16:creationId xmlns:a16="http://schemas.microsoft.com/office/drawing/2014/main" id="{8AEB1558-8FC2-B43B-2F25-4720EC36BE79}"/>
              </a:ext>
            </a:extLst>
          </p:cNvPr>
          <p:cNvPicPr>
            <a:picLocks noGrp="1" noChangeAspect="1"/>
          </p:cNvPicPr>
          <p:nvPr>
            <p:ph sz="half" idx="2"/>
          </p:nvPr>
        </p:nvPicPr>
        <p:blipFill>
          <a:blip r:embed="rId2"/>
          <a:stretch>
            <a:fillRect/>
          </a:stretch>
        </p:blipFill>
        <p:spPr>
          <a:xfrm>
            <a:off x="9611844" y="2435174"/>
            <a:ext cx="1644735" cy="1987652"/>
          </a:xfrm>
        </p:spPr>
      </p:pic>
      <p:sp>
        <p:nvSpPr>
          <p:cNvPr id="4" name="Footer Placeholder 3">
            <a:extLst>
              <a:ext uri="{FF2B5EF4-FFF2-40B4-BE49-F238E27FC236}">
                <a16:creationId xmlns:a16="http://schemas.microsoft.com/office/drawing/2014/main" id="{81C86A64-D2EF-CA52-CCBE-5CA0534F5CC2}"/>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374A984D-FFE1-A3CB-EFBE-18310B6FC820}"/>
              </a:ext>
            </a:extLst>
          </p:cNvPr>
          <p:cNvSpPr>
            <a:spLocks noGrp="1"/>
          </p:cNvSpPr>
          <p:nvPr>
            <p:ph type="sldNum" sz="quarter" idx="12"/>
          </p:nvPr>
        </p:nvSpPr>
        <p:spPr/>
        <p:txBody>
          <a:bodyPr/>
          <a:lstStyle/>
          <a:p>
            <a:fld id="{49C452FD-6609-4315-888B-109EB70DBAA5}" type="slidenum">
              <a:rPr lang="en-US" smtClean="0"/>
              <a:t>7</a:t>
            </a:fld>
            <a:endParaRPr lang="en-US" dirty="0"/>
          </a:p>
        </p:txBody>
      </p:sp>
      <p:sp>
        <p:nvSpPr>
          <p:cNvPr id="2" name="Date Placeholder 1">
            <a:extLst>
              <a:ext uri="{FF2B5EF4-FFF2-40B4-BE49-F238E27FC236}">
                <a16:creationId xmlns:a16="http://schemas.microsoft.com/office/drawing/2014/main" id="{BCAEBF1F-ACD4-A81B-216A-5B841FA5A2AD}"/>
              </a:ext>
            </a:extLst>
          </p:cNvPr>
          <p:cNvSpPr>
            <a:spLocks noGrp="1"/>
          </p:cNvSpPr>
          <p:nvPr>
            <p:ph type="dt" sz="half" idx="10"/>
          </p:nvPr>
        </p:nvSpPr>
        <p:spPr/>
        <p:txBody>
          <a:bodyPr/>
          <a:lstStyle/>
          <a:p>
            <a:fld id="{7A511CC4-4066-46D0-A9F2-8551F6DBB9E0}" type="datetime8">
              <a:rPr lang="en-NG" smtClean="0"/>
              <a:t>09/04/2026 07:19</a:t>
            </a:fld>
            <a:endParaRPr lang="en-NG"/>
          </a:p>
        </p:txBody>
      </p:sp>
    </p:spTree>
    <p:extLst>
      <p:ext uri="{BB962C8B-B14F-4D97-AF65-F5344CB8AC3E}">
        <p14:creationId xmlns:p14="http://schemas.microsoft.com/office/powerpoint/2010/main" val="3293842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594F5-F918-060F-FD9F-2AE96411066A}"/>
              </a:ext>
            </a:extLst>
          </p:cNvPr>
          <p:cNvSpPr>
            <a:spLocks noGrp="1"/>
          </p:cNvSpPr>
          <p:nvPr>
            <p:ph idx="1"/>
          </p:nvPr>
        </p:nvSpPr>
        <p:spPr>
          <a:xfrm>
            <a:off x="838200" y="849086"/>
            <a:ext cx="10515600" cy="5327877"/>
          </a:xfrm>
        </p:spPr>
        <p:txBody>
          <a:bodyPr/>
          <a:lstStyle/>
          <a:p>
            <a:pPr algn="l">
              <a:lnSpc>
                <a:spcPct val="200000"/>
              </a:lnSpc>
            </a:pPr>
            <a:r>
              <a:rPr lang="en-GB" b="0" i="0" dirty="0">
                <a:solidFill>
                  <a:srgbClr val="FF0000"/>
                </a:solidFill>
                <a:effectLst/>
                <a:latin typeface="Helvetica Neue, Helvetica, Arial, sans-serif"/>
              </a:rPr>
              <a:t>Digital Literacy</a:t>
            </a:r>
            <a:r>
              <a:rPr lang="en-GB" b="0" i="0" dirty="0">
                <a:solidFill>
                  <a:srgbClr val="1D1D1D"/>
                </a:solidFill>
                <a:effectLst/>
                <a:latin typeface="Helvetica Neue, Helvetica, Arial, sans-serif"/>
              </a:rPr>
              <a:t>: Embracing technology to enhance learning, research, and innovation.</a:t>
            </a:r>
            <a:endParaRPr lang="en-GB" b="0" i="0" dirty="0">
              <a:solidFill>
                <a:srgbClr val="1D1D1D"/>
              </a:solidFill>
              <a:effectLst/>
              <a:latin typeface="Helvetica Neue"/>
            </a:endParaRPr>
          </a:p>
          <a:p>
            <a:pPr algn="l">
              <a:lnSpc>
                <a:spcPct val="200000"/>
              </a:lnSpc>
            </a:pPr>
            <a:r>
              <a:rPr lang="en-GB" b="0" i="0" dirty="0">
                <a:solidFill>
                  <a:srgbClr val="FF0000"/>
                </a:solidFill>
                <a:effectLst/>
                <a:latin typeface="Helvetica Neue, Helvetica, Arial, sans-serif"/>
              </a:rPr>
              <a:t>Global Competence</a:t>
            </a:r>
            <a:r>
              <a:rPr lang="en-GB" b="0" i="0" dirty="0">
                <a:solidFill>
                  <a:srgbClr val="1D1D1D"/>
                </a:solidFill>
                <a:effectLst/>
                <a:latin typeface="Helvetica Neue, Helvetica, Arial, sans-serif"/>
              </a:rPr>
              <a:t>: Developing students' understanding of global issues, cultural diversity, and international cooperation.</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ABA18F8B-7E06-38FE-4D3E-BE9F1F65F946}"/>
              </a:ext>
            </a:extLst>
          </p:cNvPr>
          <p:cNvSpPr>
            <a:spLocks noGrp="1"/>
          </p:cNvSpPr>
          <p:nvPr>
            <p:ph type="dt" sz="half" idx="10"/>
          </p:nvPr>
        </p:nvSpPr>
        <p:spPr/>
        <p:txBody>
          <a:bodyPr/>
          <a:lstStyle/>
          <a:p>
            <a:fld id="{36AD1402-DDEE-4C65-8473-0B64F25372FF}" type="datetime8">
              <a:rPr lang="en-NG" smtClean="0"/>
              <a:t>09/04/2026 07:01</a:t>
            </a:fld>
            <a:endParaRPr lang="en-NG"/>
          </a:p>
        </p:txBody>
      </p:sp>
      <p:sp>
        <p:nvSpPr>
          <p:cNvPr id="5" name="Footer Placeholder 4">
            <a:extLst>
              <a:ext uri="{FF2B5EF4-FFF2-40B4-BE49-F238E27FC236}">
                <a16:creationId xmlns:a16="http://schemas.microsoft.com/office/drawing/2014/main" id="{D2AD2711-6A45-609D-7972-1524F642627D}"/>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CED01F3C-3E0D-792E-1554-9C2ACD556A50}"/>
              </a:ext>
            </a:extLst>
          </p:cNvPr>
          <p:cNvSpPr>
            <a:spLocks noGrp="1"/>
          </p:cNvSpPr>
          <p:nvPr>
            <p:ph type="sldNum" sz="quarter" idx="12"/>
          </p:nvPr>
        </p:nvSpPr>
        <p:spPr/>
        <p:txBody>
          <a:bodyPr/>
          <a:lstStyle/>
          <a:p>
            <a:fld id="{39861E04-3D39-4E68-B143-389358F2EAD7}" type="slidenum">
              <a:rPr lang="en-NG" smtClean="0"/>
              <a:t>70</a:t>
            </a:fld>
            <a:endParaRPr lang="en-NG"/>
          </a:p>
        </p:txBody>
      </p:sp>
    </p:spTree>
    <p:extLst>
      <p:ext uri="{BB962C8B-B14F-4D97-AF65-F5344CB8AC3E}">
        <p14:creationId xmlns:p14="http://schemas.microsoft.com/office/powerpoint/2010/main" val="229947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854AA1-42E5-8C87-581E-6534A913DEDF}"/>
              </a:ext>
            </a:extLst>
          </p:cNvPr>
          <p:cNvSpPr>
            <a:spLocks noGrp="1"/>
          </p:cNvSpPr>
          <p:nvPr>
            <p:ph idx="1"/>
          </p:nvPr>
        </p:nvSpPr>
        <p:spPr>
          <a:xfrm>
            <a:off x="838200" y="724395"/>
            <a:ext cx="10515600" cy="5452568"/>
          </a:xfrm>
        </p:spPr>
        <p:txBody>
          <a:bodyPr>
            <a:normAutofit/>
          </a:bodyPr>
          <a:lstStyle/>
          <a:p>
            <a:pPr algn="l">
              <a:lnSpc>
                <a:spcPct val="200000"/>
              </a:lnSpc>
            </a:pPr>
            <a:r>
              <a:rPr lang="en-GB" b="0" i="0" dirty="0">
                <a:solidFill>
                  <a:srgbClr val="FF0000"/>
                </a:solidFill>
                <a:effectLst/>
                <a:latin typeface="Helvetica Neue, Helvetica, Arial, sans-serif"/>
              </a:rPr>
              <a:t>Lifelong Learning</a:t>
            </a:r>
            <a:r>
              <a:rPr lang="en-GB" b="0" i="0" dirty="0">
                <a:solidFill>
                  <a:srgbClr val="1D1D1D"/>
                </a:solidFill>
                <a:effectLst/>
                <a:latin typeface="Helvetica Neue, Helvetica, Arial, sans-serif"/>
              </a:rPr>
              <a:t>: Encouraging students to become self-directed learners, adaptable to new challenges and technologies.</a:t>
            </a:r>
            <a:endParaRPr lang="en-GB" b="0" i="0" dirty="0">
              <a:solidFill>
                <a:srgbClr val="1D1D1D"/>
              </a:solidFill>
              <a:effectLst/>
              <a:latin typeface="Helvetica Neue"/>
            </a:endParaRPr>
          </a:p>
          <a:p>
            <a:pPr algn="l">
              <a:lnSpc>
                <a:spcPct val="200000"/>
              </a:lnSpc>
            </a:pPr>
            <a:r>
              <a:rPr lang="en-GB" b="0" i="0" dirty="0">
                <a:solidFill>
                  <a:srgbClr val="FF0000"/>
                </a:solidFill>
                <a:effectLst/>
                <a:latin typeface="Helvetica Neue, Helvetica, Arial, sans-serif"/>
              </a:rPr>
              <a:t>Social and Emotional Learning</a:t>
            </a:r>
            <a:r>
              <a:rPr lang="en-GB" b="0" i="0" dirty="0">
                <a:solidFill>
                  <a:srgbClr val="1D1D1D"/>
                </a:solidFill>
                <a:effectLst/>
                <a:latin typeface="Helvetica Neue, Helvetica, Arial, sans-serif"/>
              </a:rPr>
              <a:t>: Cultivating self-awareness, empathy, and healthy coping mechanisms to navigate modern complexities.</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D93F8B77-5627-93B4-6E9E-63A46C2119C3}"/>
              </a:ext>
            </a:extLst>
          </p:cNvPr>
          <p:cNvSpPr>
            <a:spLocks noGrp="1"/>
          </p:cNvSpPr>
          <p:nvPr>
            <p:ph type="dt" sz="half" idx="10"/>
          </p:nvPr>
        </p:nvSpPr>
        <p:spPr/>
        <p:txBody>
          <a:bodyPr/>
          <a:lstStyle/>
          <a:p>
            <a:fld id="{F9743594-2BE2-4DFF-B21E-94FC49AFBB3D}" type="datetime8">
              <a:rPr lang="en-NG" smtClean="0"/>
              <a:t>09/04/2026 07:01</a:t>
            </a:fld>
            <a:endParaRPr lang="en-NG"/>
          </a:p>
        </p:txBody>
      </p:sp>
      <p:sp>
        <p:nvSpPr>
          <p:cNvPr id="5" name="Footer Placeholder 4">
            <a:extLst>
              <a:ext uri="{FF2B5EF4-FFF2-40B4-BE49-F238E27FC236}">
                <a16:creationId xmlns:a16="http://schemas.microsoft.com/office/drawing/2014/main" id="{F2FB61D6-F916-3ABB-BF9A-15C170EDEBF9}"/>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1F66DD5A-5938-52B1-8D61-79AC9BD3103D}"/>
              </a:ext>
            </a:extLst>
          </p:cNvPr>
          <p:cNvSpPr>
            <a:spLocks noGrp="1"/>
          </p:cNvSpPr>
          <p:nvPr>
            <p:ph type="sldNum" sz="quarter" idx="12"/>
          </p:nvPr>
        </p:nvSpPr>
        <p:spPr/>
        <p:txBody>
          <a:bodyPr/>
          <a:lstStyle/>
          <a:p>
            <a:fld id="{39861E04-3D39-4E68-B143-389358F2EAD7}" type="slidenum">
              <a:rPr lang="en-NG" smtClean="0"/>
              <a:t>71</a:t>
            </a:fld>
            <a:endParaRPr lang="en-NG"/>
          </a:p>
        </p:txBody>
      </p:sp>
    </p:spTree>
    <p:extLst>
      <p:ext uri="{BB962C8B-B14F-4D97-AF65-F5344CB8AC3E}">
        <p14:creationId xmlns:p14="http://schemas.microsoft.com/office/powerpoint/2010/main" val="2975428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8F253-72F1-C5E8-2C75-A4CEF07D4194}"/>
              </a:ext>
            </a:extLst>
          </p:cNvPr>
          <p:cNvSpPr>
            <a:spLocks noGrp="1"/>
          </p:cNvSpPr>
          <p:nvPr>
            <p:ph idx="1"/>
          </p:nvPr>
        </p:nvSpPr>
        <p:spPr>
          <a:xfrm>
            <a:off x="838200" y="555171"/>
            <a:ext cx="10515600" cy="5621792"/>
          </a:xfrm>
        </p:spPr>
        <p:txBody>
          <a:bodyPr/>
          <a:lstStyle/>
          <a:p>
            <a:pPr algn="l">
              <a:lnSpc>
                <a:spcPct val="200000"/>
              </a:lnSpc>
            </a:pPr>
            <a:r>
              <a:rPr lang="en-GB" b="0" i="0" dirty="0">
                <a:solidFill>
                  <a:srgbClr val="FF0000"/>
                </a:solidFill>
                <a:effectLst/>
                <a:latin typeface="Helvetica Neue, Helvetica, Arial, sans-serif"/>
              </a:rPr>
              <a:t>Industry Collaboration</a:t>
            </a:r>
            <a:r>
              <a:rPr lang="en-GB" b="0" i="0" dirty="0">
                <a:solidFill>
                  <a:srgbClr val="1D1D1D"/>
                </a:solidFill>
                <a:effectLst/>
                <a:latin typeface="Helvetica Neue, Helvetica, Arial, sans-serif"/>
              </a:rPr>
              <a:t>: Partnering with industries to leverage resources, expertise, and networks in addressing societal challenges.</a:t>
            </a:r>
            <a:endParaRPr lang="en-GB" b="0" i="0" dirty="0">
              <a:solidFill>
                <a:srgbClr val="1D1D1D"/>
              </a:solidFill>
              <a:effectLst/>
              <a:latin typeface="Helvetica Neue"/>
            </a:endParaRPr>
          </a:p>
          <a:p>
            <a:pPr algn="l">
              <a:lnSpc>
                <a:spcPct val="200000"/>
              </a:lnSpc>
            </a:pPr>
            <a:r>
              <a:rPr lang="en-GB" b="0" i="0" dirty="0">
                <a:solidFill>
                  <a:srgbClr val="FF0000"/>
                </a:solidFill>
                <a:effectLst/>
                <a:latin typeface="Helvetica Neue, Helvetica, Arial, sans-serif"/>
              </a:rPr>
              <a:t>Innovation and Entrepreneurship</a:t>
            </a:r>
            <a:r>
              <a:rPr lang="en-GB" b="0" i="0" dirty="0">
                <a:solidFill>
                  <a:srgbClr val="1D1D1D"/>
                </a:solidFill>
                <a:effectLst/>
                <a:latin typeface="Helvetica Neue, Helvetica, Arial, sans-serif"/>
              </a:rPr>
              <a:t>: Providing resources and mentorship for students to develop creative solutions and turn ideas into successful ventures.</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D9A349B3-55F1-66AF-961D-5B513EAA46D4}"/>
              </a:ext>
            </a:extLst>
          </p:cNvPr>
          <p:cNvSpPr>
            <a:spLocks noGrp="1"/>
          </p:cNvSpPr>
          <p:nvPr>
            <p:ph type="dt" sz="half" idx="10"/>
          </p:nvPr>
        </p:nvSpPr>
        <p:spPr/>
        <p:txBody>
          <a:bodyPr/>
          <a:lstStyle/>
          <a:p>
            <a:fld id="{95213050-7E9B-430B-AF47-9A98EAB46780}" type="datetime8">
              <a:rPr lang="en-NG" smtClean="0"/>
              <a:t>09/04/2026 07:01</a:t>
            </a:fld>
            <a:endParaRPr lang="en-NG"/>
          </a:p>
        </p:txBody>
      </p:sp>
      <p:sp>
        <p:nvSpPr>
          <p:cNvPr id="5" name="Footer Placeholder 4">
            <a:extLst>
              <a:ext uri="{FF2B5EF4-FFF2-40B4-BE49-F238E27FC236}">
                <a16:creationId xmlns:a16="http://schemas.microsoft.com/office/drawing/2014/main" id="{FBB9BC6B-A73C-C483-65F9-66EE3A34FDAA}"/>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1514ED6C-778F-DC43-88FB-82EC6E77F584}"/>
              </a:ext>
            </a:extLst>
          </p:cNvPr>
          <p:cNvSpPr>
            <a:spLocks noGrp="1"/>
          </p:cNvSpPr>
          <p:nvPr>
            <p:ph type="sldNum" sz="quarter" idx="12"/>
          </p:nvPr>
        </p:nvSpPr>
        <p:spPr/>
        <p:txBody>
          <a:bodyPr/>
          <a:lstStyle/>
          <a:p>
            <a:fld id="{39861E04-3D39-4E68-B143-389358F2EAD7}" type="slidenum">
              <a:rPr lang="en-NG" smtClean="0"/>
              <a:t>72</a:t>
            </a:fld>
            <a:endParaRPr lang="en-NG"/>
          </a:p>
        </p:txBody>
      </p:sp>
    </p:spTree>
    <p:extLst>
      <p:ext uri="{BB962C8B-B14F-4D97-AF65-F5344CB8AC3E}">
        <p14:creationId xmlns:p14="http://schemas.microsoft.com/office/powerpoint/2010/main" val="3174801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26FE3B-169B-8825-EDDD-70ABF76B1586}"/>
              </a:ext>
            </a:extLst>
          </p:cNvPr>
          <p:cNvSpPr>
            <a:spLocks noGrp="1"/>
          </p:cNvSpPr>
          <p:nvPr>
            <p:ph idx="1"/>
          </p:nvPr>
        </p:nvSpPr>
        <p:spPr>
          <a:xfrm>
            <a:off x="838200" y="558140"/>
            <a:ext cx="10515600" cy="5618823"/>
          </a:xfrm>
        </p:spPr>
        <p:txBody>
          <a:bodyPr>
            <a:normAutofit fontScale="92500"/>
          </a:bodyPr>
          <a:lstStyle/>
          <a:p>
            <a:pPr>
              <a:lnSpc>
                <a:spcPct val="150000"/>
              </a:lnSpc>
            </a:pPr>
            <a:r>
              <a:rPr lang="en-GB" b="0" i="0" dirty="0">
                <a:solidFill>
                  <a:srgbClr val="FF0000"/>
                </a:solidFill>
                <a:effectLst/>
                <a:latin typeface="Helvetica Neue, Helvetica, Arial, sans-serif"/>
              </a:rPr>
              <a:t>Research-Based Practices</a:t>
            </a:r>
            <a:r>
              <a:rPr lang="en-GB" b="0" i="0" dirty="0">
                <a:solidFill>
                  <a:srgbClr val="1D1D1D"/>
                </a:solidFill>
                <a:effectLst/>
                <a:latin typeface="Helvetica Neue, Helvetica, Arial, sans-serif"/>
              </a:rPr>
              <a:t>: Grounding teaching and learning strategies in evidence-based research.</a:t>
            </a:r>
            <a:endParaRPr lang="en-GB" dirty="0">
              <a:solidFill>
                <a:srgbClr val="1D1D1D"/>
              </a:solidFill>
              <a:latin typeface="Helvetica Neue, Helvetica, Arial, sans-serif"/>
            </a:endParaRPr>
          </a:p>
          <a:p>
            <a:pPr algn="l">
              <a:lnSpc>
                <a:spcPct val="150000"/>
              </a:lnSpc>
            </a:pPr>
            <a:r>
              <a:rPr lang="en-GB" b="0" i="0" dirty="0">
                <a:solidFill>
                  <a:srgbClr val="FF0000"/>
                </a:solidFill>
                <a:effectLst/>
                <a:latin typeface="Helvetica Neue, Helvetica, Arial, sans-serif"/>
              </a:rPr>
              <a:t>Culturally-Competent Leadership</a:t>
            </a:r>
            <a:r>
              <a:rPr lang="en-GB" b="0" i="0" dirty="0">
                <a:solidFill>
                  <a:srgbClr val="1D1D1D"/>
                </a:solidFill>
                <a:effectLst/>
                <a:latin typeface="Helvetica Neue, Helvetica, Arial, sans-serif"/>
              </a:rPr>
              <a:t>: Empowering faculty </a:t>
            </a:r>
            <a:r>
              <a:rPr lang="en-GB" b="0" i="0" dirty="0" err="1">
                <a:solidFill>
                  <a:srgbClr val="1D1D1D"/>
                </a:solidFill>
                <a:effectLst/>
                <a:latin typeface="Helvetica Neue, Helvetica, Arial, sans-serif"/>
              </a:rPr>
              <a:t>mmbers</a:t>
            </a:r>
            <a:r>
              <a:rPr lang="en-GB" b="0" i="0" dirty="0">
                <a:solidFill>
                  <a:srgbClr val="1D1D1D"/>
                </a:solidFill>
                <a:effectLst/>
                <a:latin typeface="Helvetica Neue, Helvetica, Arial, sans-serif"/>
              </a:rPr>
              <a:t> to become leaders in learning, adaptable to diverse cultural contexts.</a:t>
            </a:r>
            <a:br>
              <a:rPr lang="en-GB" b="0" i="0" dirty="0">
                <a:solidFill>
                  <a:srgbClr val="1D1D1D"/>
                </a:solidFill>
                <a:effectLst/>
                <a:latin typeface="Helvetica Neue, Helvetica, Arial, sans-serif"/>
              </a:rPr>
            </a:br>
            <a:endParaRPr lang="en-GB" b="0" i="0" dirty="0">
              <a:solidFill>
                <a:srgbClr val="1D1D1D"/>
              </a:solidFill>
              <a:effectLst/>
              <a:latin typeface="Helvetica Neue"/>
            </a:endParaRPr>
          </a:p>
          <a:p>
            <a:pPr algn="l">
              <a:lnSpc>
                <a:spcPct val="150000"/>
              </a:lnSpc>
            </a:pPr>
            <a:r>
              <a:rPr lang="en-GB" b="0" i="0" dirty="0">
                <a:solidFill>
                  <a:srgbClr val="1D1D1D"/>
                </a:solidFill>
                <a:effectLst/>
                <a:latin typeface="Helvetica Neue, Helvetica, Arial, sans-serif"/>
              </a:rPr>
              <a:t>These elements help universities maintain academic excellence, achieve sustainable development, and strengthen their international presence.</a:t>
            </a:r>
            <a:endParaRPr lang="en-GB" b="0" i="0" dirty="0">
              <a:solidFill>
                <a:srgbClr val="1D1D1D"/>
              </a:solidFill>
              <a:effectLst/>
              <a:latin typeface="Helvetica Neue"/>
            </a:endParaRPr>
          </a:p>
          <a:p>
            <a:endParaRPr lang="en-NG" dirty="0"/>
          </a:p>
        </p:txBody>
      </p:sp>
      <p:sp>
        <p:nvSpPr>
          <p:cNvPr id="4" name="Date Placeholder 3">
            <a:extLst>
              <a:ext uri="{FF2B5EF4-FFF2-40B4-BE49-F238E27FC236}">
                <a16:creationId xmlns:a16="http://schemas.microsoft.com/office/drawing/2014/main" id="{8DAAA535-B539-D52B-69A9-109A8D57D85D}"/>
              </a:ext>
            </a:extLst>
          </p:cNvPr>
          <p:cNvSpPr>
            <a:spLocks noGrp="1"/>
          </p:cNvSpPr>
          <p:nvPr>
            <p:ph type="dt" sz="half" idx="10"/>
          </p:nvPr>
        </p:nvSpPr>
        <p:spPr/>
        <p:txBody>
          <a:bodyPr/>
          <a:lstStyle/>
          <a:p>
            <a:fld id="{55F11751-3DE1-4F76-B88D-EFB04FBDFA60}" type="datetime8">
              <a:rPr lang="en-NG" smtClean="0"/>
              <a:t>09/04/2026 07:01</a:t>
            </a:fld>
            <a:endParaRPr lang="en-NG"/>
          </a:p>
        </p:txBody>
      </p:sp>
      <p:sp>
        <p:nvSpPr>
          <p:cNvPr id="5" name="Footer Placeholder 4">
            <a:extLst>
              <a:ext uri="{FF2B5EF4-FFF2-40B4-BE49-F238E27FC236}">
                <a16:creationId xmlns:a16="http://schemas.microsoft.com/office/drawing/2014/main" id="{4B4A1EBB-BC61-7758-BD0F-A114FBCF89CC}"/>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207330D5-68C3-90C6-BE81-BE32003BB213}"/>
              </a:ext>
            </a:extLst>
          </p:cNvPr>
          <p:cNvSpPr>
            <a:spLocks noGrp="1"/>
          </p:cNvSpPr>
          <p:nvPr>
            <p:ph type="sldNum" sz="quarter" idx="12"/>
          </p:nvPr>
        </p:nvSpPr>
        <p:spPr/>
        <p:txBody>
          <a:bodyPr/>
          <a:lstStyle/>
          <a:p>
            <a:fld id="{39861E04-3D39-4E68-B143-389358F2EAD7}" type="slidenum">
              <a:rPr lang="en-NG" smtClean="0"/>
              <a:t>73</a:t>
            </a:fld>
            <a:endParaRPr lang="en-NG"/>
          </a:p>
        </p:txBody>
      </p:sp>
    </p:spTree>
    <p:extLst>
      <p:ext uri="{BB962C8B-B14F-4D97-AF65-F5344CB8AC3E}">
        <p14:creationId xmlns:p14="http://schemas.microsoft.com/office/powerpoint/2010/main" val="1400307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D9FD-181B-49F8-B63B-7138F45F4F96}"/>
              </a:ext>
            </a:extLst>
          </p:cNvPr>
          <p:cNvSpPr>
            <a:spLocks noGrp="1"/>
          </p:cNvSpPr>
          <p:nvPr>
            <p:ph type="title"/>
          </p:nvPr>
        </p:nvSpPr>
        <p:spPr/>
        <p:txBody>
          <a:bodyPr>
            <a:normAutofit/>
          </a:bodyPr>
          <a:lstStyle/>
          <a:p>
            <a:r>
              <a:rPr lang="en-GB" b="0" i="0" dirty="0">
                <a:solidFill>
                  <a:srgbClr val="FF0000"/>
                </a:solidFill>
                <a:effectLst/>
                <a:latin typeface="Helvetica Neue, Helvetica, Arial, sans-serif"/>
              </a:rPr>
              <a:t>Skills development in a 21st-century university involves several key elements</a:t>
            </a:r>
            <a:endParaRPr lang="en-NG" dirty="0">
              <a:solidFill>
                <a:srgbClr val="FF0000"/>
              </a:solidFill>
            </a:endParaRPr>
          </a:p>
        </p:txBody>
      </p:sp>
      <p:sp>
        <p:nvSpPr>
          <p:cNvPr id="3" name="Content Placeholder 2">
            <a:extLst>
              <a:ext uri="{FF2B5EF4-FFF2-40B4-BE49-F238E27FC236}">
                <a16:creationId xmlns:a16="http://schemas.microsoft.com/office/drawing/2014/main" id="{3C249E31-AE6E-1863-3491-6352F631699F}"/>
              </a:ext>
            </a:extLst>
          </p:cNvPr>
          <p:cNvSpPr>
            <a:spLocks noGrp="1"/>
          </p:cNvSpPr>
          <p:nvPr>
            <p:ph idx="1"/>
          </p:nvPr>
        </p:nvSpPr>
        <p:spPr/>
        <p:txBody>
          <a:bodyPr>
            <a:normAutofit fontScale="85000" lnSpcReduction="10000"/>
          </a:bodyPr>
          <a:lstStyle/>
          <a:p>
            <a:pPr algn="l">
              <a:lnSpc>
                <a:spcPct val="200000"/>
              </a:lnSpc>
            </a:pPr>
            <a:r>
              <a:rPr lang="en-GB" b="0" i="0" dirty="0">
                <a:solidFill>
                  <a:srgbClr val="FF0000"/>
                </a:solidFill>
                <a:effectLst/>
                <a:latin typeface="Helvetica Neue, Helvetica, Arial, sans-serif"/>
              </a:rPr>
              <a:t>Digital Literacy</a:t>
            </a:r>
            <a:r>
              <a:rPr lang="en-GB" b="0" i="0" dirty="0">
                <a:solidFill>
                  <a:srgbClr val="1D1D1D"/>
                </a:solidFill>
                <a:effectLst/>
                <a:latin typeface="Helvetica Neue, Helvetica, Arial, sans-serif"/>
              </a:rPr>
              <a:t>: The ability to critically evaluate, create, and communicate digital content, as well as navigate online spaces safely and effectively.</a:t>
            </a:r>
            <a:endParaRPr lang="en-GB" b="0" i="0" dirty="0">
              <a:solidFill>
                <a:srgbClr val="1D1D1D"/>
              </a:solidFill>
              <a:effectLst/>
              <a:latin typeface="Helvetica Neue"/>
            </a:endParaRPr>
          </a:p>
          <a:p>
            <a:pPr algn="l">
              <a:lnSpc>
                <a:spcPct val="200000"/>
              </a:lnSpc>
            </a:pPr>
            <a:r>
              <a:rPr lang="en-GB" b="0" i="0" dirty="0">
                <a:solidFill>
                  <a:srgbClr val="FF0000"/>
                </a:solidFill>
                <a:effectLst/>
                <a:latin typeface="Helvetica Neue, Helvetica, Arial, sans-serif"/>
              </a:rPr>
              <a:t>Critical Thinking and Problem-Solving</a:t>
            </a:r>
            <a:r>
              <a:rPr lang="en-GB" b="0" i="0" dirty="0">
                <a:solidFill>
                  <a:srgbClr val="1D1D1D"/>
                </a:solidFill>
                <a:effectLst/>
                <a:latin typeface="Helvetica Neue, Helvetica, Arial, sans-serif"/>
              </a:rPr>
              <a:t>: Developing skills to think critically about digital tools and information, and solve problems using technology.</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FB04DBBF-A3F2-D4B0-FB6E-4A5184A784D7}"/>
              </a:ext>
            </a:extLst>
          </p:cNvPr>
          <p:cNvSpPr>
            <a:spLocks noGrp="1"/>
          </p:cNvSpPr>
          <p:nvPr>
            <p:ph type="dt" sz="half" idx="10"/>
          </p:nvPr>
        </p:nvSpPr>
        <p:spPr/>
        <p:txBody>
          <a:bodyPr/>
          <a:lstStyle/>
          <a:p>
            <a:fld id="{790D23F1-512E-4C1B-B2C9-E14496ED3810}" type="datetime8">
              <a:rPr lang="en-NG" smtClean="0"/>
              <a:t>09/04/2026 07:01</a:t>
            </a:fld>
            <a:endParaRPr lang="en-NG"/>
          </a:p>
        </p:txBody>
      </p:sp>
      <p:sp>
        <p:nvSpPr>
          <p:cNvPr id="5" name="Footer Placeholder 4">
            <a:extLst>
              <a:ext uri="{FF2B5EF4-FFF2-40B4-BE49-F238E27FC236}">
                <a16:creationId xmlns:a16="http://schemas.microsoft.com/office/drawing/2014/main" id="{BAF6B16A-E845-1835-6DA1-EA4062C1AEB1}"/>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8DCB1D97-0D62-6E5B-665C-193E51ACCF72}"/>
              </a:ext>
            </a:extLst>
          </p:cNvPr>
          <p:cNvSpPr>
            <a:spLocks noGrp="1"/>
          </p:cNvSpPr>
          <p:nvPr>
            <p:ph type="sldNum" sz="quarter" idx="12"/>
          </p:nvPr>
        </p:nvSpPr>
        <p:spPr/>
        <p:txBody>
          <a:bodyPr/>
          <a:lstStyle/>
          <a:p>
            <a:fld id="{39861E04-3D39-4E68-B143-389358F2EAD7}" type="slidenum">
              <a:rPr lang="en-NG" smtClean="0"/>
              <a:t>74</a:t>
            </a:fld>
            <a:endParaRPr lang="en-NG"/>
          </a:p>
        </p:txBody>
      </p:sp>
    </p:spTree>
    <p:extLst>
      <p:ext uri="{BB962C8B-B14F-4D97-AF65-F5344CB8AC3E}">
        <p14:creationId xmlns:p14="http://schemas.microsoft.com/office/powerpoint/2010/main" val="1940936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A1D90E-D5C7-1075-6CD5-D930BEB9A4F3}"/>
              </a:ext>
            </a:extLst>
          </p:cNvPr>
          <p:cNvSpPr>
            <a:spLocks noGrp="1"/>
          </p:cNvSpPr>
          <p:nvPr>
            <p:ph idx="1"/>
          </p:nvPr>
        </p:nvSpPr>
        <p:spPr>
          <a:xfrm>
            <a:off x="838200" y="892629"/>
            <a:ext cx="10515600" cy="5284334"/>
          </a:xfrm>
        </p:spPr>
        <p:txBody>
          <a:bodyPr/>
          <a:lstStyle/>
          <a:p>
            <a:pPr algn="l">
              <a:lnSpc>
                <a:spcPct val="200000"/>
              </a:lnSpc>
            </a:pPr>
            <a:r>
              <a:rPr lang="en-GB" b="0" i="0" dirty="0">
                <a:solidFill>
                  <a:srgbClr val="FF0000"/>
                </a:solidFill>
                <a:effectLst/>
                <a:latin typeface="Helvetica Neue, Helvetica, Arial, sans-serif"/>
              </a:rPr>
              <a:t>Collaboration and Communication</a:t>
            </a:r>
            <a:r>
              <a:rPr lang="en-GB" b="0" i="0" dirty="0">
                <a:solidFill>
                  <a:srgbClr val="1D1D1D"/>
                </a:solidFill>
                <a:effectLst/>
                <a:latin typeface="Helvetica Neue, Helvetica, Arial, sans-serif"/>
              </a:rPr>
              <a:t>: Working effectively with others using digital tools, and communicating respectfully in online environments.</a:t>
            </a:r>
            <a:endParaRPr lang="en-GB" b="0" i="0" dirty="0">
              <a:solidFill>
                <a:srgbClr val="1D1D1D"/>
              </a:solidFill>
              <a:effectLst/>
              <a:latin typeface="Helvetica Neue"/>
            </a:endParaRPr>
          </a:p>
          <a:p>
            <a:pPr algn="l">
              <a:lnSpc>
                <a:spcPct val="200000"/>
              </a:lnSpc>
            </a:pPr>
            <a:r>
              <a:rPr lang="en-GB" b="0" i="0" dirty="0">
                <a:solidFill>
                  <a:srgbClr val="FF0000"/>
                </a:solidFill>
                <a:effectLst/>
                <a:latin typeface="Helvetica Neue, Helvetica, Arial, sans-serif"/>
              </a:rPr>
              <a:t>Information Literacy</a:t>
            </a:r>
            <a:r>
              <a:rPr lang="en-GB" b="0" i="0" dirty="0">
                <a:solidFill>
                  <a:srgbClr val="1D1D1D"/>
                </a:solidFill>
                <a:effectLst/>
                <a:latin typeface="Helvetica Neue, Helvetica, Arial, sans-serif"/>
              </a:rPr>
              <a:t>: Locating, evaluating, and using information from digital sources, while understanding ethical and legal issues.</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55BA9BBD-EFD4-0AA5-3A6F-6E759BB4A2B2}"/>
              </a:ext>
            </a:extLst>
          </p:cNvPr>
          <p:cNvSpPr>
            <a:spLocks noGrp="1"/>
          </p:cNvSpPr>
          <p:nvPr>
            <p:ph type="dt" sz="half" idx="10"/>
          </p:nvPr>
        </p:nvSpPr>
        <p:spPr/>
        <p:txBody>
          <a:bodyPr/>
          <a:lstStyle/>
          <a:p>
            <a:fld id="{5079A20F-6A82-45D7-90F3-DD3323BB3303}" type="datetime8">
              <a:rPr lang="en-NG" smtClean="0"/>
              <a:t>09/04/2026 07:01</a:t>
            </a:fld>
            <a:endParaRPr lang="en-NG"/>
          </a:p>
        </p:txBody>
      </p:sp>
      <p:sp>
        <p:nvSpPr>
          <p:cNvPr id="5" name="Footer Placeholder 4">
            <a:extLst>
              <a:ext uri="{FF2B5EF4-FFF2-40B4-BE49-F238E27FC236}">
                <a16:creationId xmlns:a16="http://schemas.microsoft.com/office/drawing/2014/main" id="{E294AE47-86C6-5DCB-C141-BE223676AEAE}"/>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9530419-9453-DBFD-A508-396D4AF1596A}"/>
              </a:ext>
            </a:extLst>
          </p:cNvPr>
          <p:cNvSpPr>
            <a:spLocks noGrp="1"/>
          </p:cNvSpPr>
          <p:nvPr>
            <p:ph type="sldNum" sz="quarter" idx="12"/>
          </p:nvPr>
        </p:nvSpPr>
        <p:spPr/>
        <p:txBody>
          <a:bodyPr/>
          <a:lstStyle/>
          <a:p>
            <a:fld id="{39861E04-3D39-4E68-B143-389358F2EAD7}" type="slidenum">
              <a:rPr lang="en-NG" smtClean="0"/>
              <a:t>75</a:t>
            </a:fld>
            <a:endParaRPr lang="en-NG"/>
          </a:p>
        </p:txBody>
      </p:sp>
    </p:spTree>
    <p:extLst>
      <p:ext uri="{BB962C8B-B14F-4D97-AF65-F5344CB8AC3E}">
        <p14:creationId xmlns:p14="http://schemas.microsoft.com/office/powerpoint/2010/main" val="3611511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F2521-3C00-A4AA-FABC-747D409AFB4B}"/>
              </a:ext>
            </a:extLst>
          </p:cNvPr>
          <p:cNvSpPr>
            <a:spLocks noGrp="1"/>
          </p:cNvSpPr>
          <p:nvPr>
            <p:ph idx="1"/>
          </p:nvPr>
        </p:nvSpPr>
        <p:spPr>
          <a:xfrm>
            <a:off x="838200" y="760021"/>
            <a:ext cx="10515600" cy="5416942"/>
          </a:xfrm>
        </p:spPr>
        <p:txBody>
          <a:bodyPr>
            <a:normAutofit fontScale="92500" lnSpcReduction="10000"/>
          </a:bodyPr>
          <a:lstStyle/>
          <a:p>
            <a:pPr algn="l">
              <a:lnSpc>
                <a:spcPct val="150000"/>
              </a:lnSpc>
            </a:pPr>
            <a:r>
              <a:rPr lang="en-GB" b="0" i="0" dirty="0">
                <a:solidFill>
                  <a:srgbClr val="FF0000"/>
                </a:solidFill>
                <a:effectLst/>
                <a:latin typeface="Helvetica Neue, Helvetica, Arial, sans-serif"/>
              </a:rPr>
              <a:t>Content Creation</a:t>
            </a:r>
            <a:r>
              <a:rPr lang="en-GB" b="0" i="0" dirty="0">
                <a:solidFill>
                  <a:srgbClr val="1D1D1D"/>
                </a:solidFill>
                <a:effectLst/>
                <a:latin typeface="Helvetica Neue, Helvetica, Arial, sans-serif"/>
              </a:rPr>
              <a:t>: Creating digital content such as videos, blogs, and presentations, using digital tools to express ideas and share information.</a:t>
            </a:r>
            <a:endParaRPr lang="en-GB" b="0" i="0" dirty="0">
              <a:solidFill>
                <a:srgbClr val="1D1D1D"/>
              </a:solidFill>
              <a:effectLst/>
              <a:latin typeface="Helvetica Neue"/>
            </a:endParaRPr>
          </a:p>
          <a:p>
            <a:pPr algn="l">
              <a:lnSpc>
                <a:spcPct val="150000"/>
              </a:lnSpc>
            </a:pPr>
            <a:r>
              <a:rPr lang="en-GB" b="0" i="0" dirty="0">
                <a:solidFill>
                  <a:srgbClr val="FF0000"/>
                </a:solidFill>
                <a:effectLst/>
                <a:latin typeface="Helvetica Neue, Helvetica, Arial, sans-serif"/>
              </a:rPr>
              <a:t>Digital Citizenship</a:t>
            </a:r>
            <a:r>
              <a:rPr lang="en-GB" b="0" i="0" dirty="0">
                <a:solidFill>
                  <a:srgbClr val="1D1D1D"/>
                </a:solidFill>
                <a:effectLst/>
                <a:latin typeface="Helvetica Neue, Helvetica, Arial, sans-serif"/>
              </a:rPr>
              <a:t>: Understanding online safety, digital etiquette, and managing one's online presence.</a:t>
            </a:r>
            <a:endParaRPr lang="en-GB" b="0" i="0" dirty="0">
              <a:solidFill>
                <a:srgbClr val="1D1D1D"/>
              </a:solidFill>
              <a:effectLst/>
              <a:latin typeface="Helvetica Neue"/>
            </a:endParaRPr>
          </a:p>
          <a:p>
            <a:pPr algn="l">
              <a:lnSpc>
                <a:spcPct val="150000"/>
              </a:lnSpc>
            </a:pPr>
            <a:r>
              <a:rPr lang="en-GB" b="0" i="0" dirty="0">
                <a:solidFill>
                  <a:srgbClr val="FF0000"/>
                </a:solidFill>
                <a:effectLst/>
                <a:latin typeface="Helvetica Neue, Helvetica, Arial, sans-serif"/>
              </a:rPr>
              <a:t>Creativity and Innovation</a:t>
            </a:r>
            <a:r>
              <a:rPr lang="en-GB" b="0" i="0" dirty="0">
                <a:solidFill>
                  <a:srgbClr val="1D1D1D"/>
                </a:solidFill>
                <a:effectLst/>
                <a:latin typeface="Helvetica Neue, Helvetica, Arial, sans-serif"/>
              </a:rPr>
              <a:t>: Using digital tools to develop creative solutions and express ideas.</a:t>
            </a:r>
            <a:endParaRPr lang="en-GB" b="0" i="0" dirty="0">
              <a:solidFill>
                <a:srgbClr val="1D1D1D"/>
              </a:solidFill>
              <a:effectLst/>
              <a:latin typeface="Helvetica Neue"/>
            </a:endParaRPr>
          </a:p>
          <a:p>
            <a:pPr algn="l">
              <a:lnSpc>
                <a:spcPct val="150000"/>
              </a:lnSpc>
            </a:pPr>
            <a:r>
              <a:rPr lang="en-GB" b="0" i="0" dirty="0">
                <a:solidFill>
                  <a:srgbClr val="FF0000"/>
                </a:solidFill>
                <a:effectLst/>
                <a:latin typeface="Helvetica Neue, Helvetica, Arial, sans-serif"/>
              </a:rPr>
              <a:t>Career Readiness</a:t>
            </a:r>
            <a:r>
              <a:rPr lang="en-GB" b="0" i="0" dirty="0">
                <a:solidFill>
                  <a:srgbClr val="1D1D1D"/>
                </a:solidFill>
                <a:effectLst/>
                <a:latin typeface="Helvetica Neue, Helvetica, Arial, sans-serif"/>
              </a:rPr>
              <a:t>: Preparing students for jobs requiring digital literacy skills</a:t>
            </a:r>
            <a:endParaRPr lang="en-GB" b="0" i="0" dirty="0">
              <a:solidFill>
                <a:srgbClr val="1D1D1D"/>
              </a:solidFill>
              <a:effectLst/>
              <a:latin typeface="Helvetica Neue"/>
            </a:endParaRPr>
          </a:p>
        </p:txBody>
      </p:sp>
      <p:sp>
        <p:nvSpPr>
          <p:cNvPr id="4" name="Date Placeholder 3">
            <a:extLst>
              <a:ext uri="{FF2B5EF4-FFF2-40B4-BE49-F238E27FC236}">
                <a16:creationId xmlns:a16="http://schemas.microsoft.com/office/drawing/2014/main" id="{4FB90FC3-D016-65E0-FC2B-B6D20CE1EEFC}"/>
              </a:ext>
            </a:extLst>
          </p:cNvPr>
          <p:cNvSpPr>
            <a:spLocks noGrp="1"/>
          </p:cNvSpPr>
          <p:nvPr>
            <p:ph type="dt" sz="half" idx="10"/>
          </p:nvPr>
        </p:nvSpPr>
        <p:spPr/>
        <p:txBody>
          <a:bodyPr/>
          <a:lstStyle/>
          <a:p>
            <a:fld id="{A9C98296-F645-4669-82C2-A8BB68876226}" type="datetime8">
              <a:rPr lang="en-NG" smtClean="0"/>
              <a:t>09/04/2026 07:01</a:t>
            </a:fld>
            <a:endParaRPr lang="en-NG"/>
          </a:p>
        </p:txBody>
      </p:sp>
      <p:sp>
        <p:nvSpPr>
          <p:cNvPr id="5" name="Footer Placeholder 4">
            <a:extLst>
              <a:ext uri="{FF2B5EF4-FFF2-40B4-BE49-F238E27FC236}">
                <a16:creationId xmlns:a16="http://schemas.microsoft.com/office/drawing/2014/main" id="{9E135B87-0AA3-015F-BB46-48BB8AB35AB3}"/>
              </a:ext>
            </a:extLst>
          </p:cNvPr>
          <p:cNvSpPr>
            <a:spLocks noGrp="1"/>
          </p:cNvSpPr>
          <p:nvPr>
            <p:ph type="ftr" sz="quarter" idx="11"/>
          </p:nvPr>
        </p:nvSpPr>
        <p:spPr/>
        <p:txBody>
          <a:bodyPr/>
          <a:lstStyle/>
          <a:p>
            <a:r>
              <a:rPr lang="en-GB"/>
              <a:t>RIVERS STATE UNIVERSITY COUNCIL-MANAGEMENT RETREAT APRIL 2026</a:t>
            </a:r>
            <a:endParaRPr lang="en-NG" dirty="0"/>
          </a:p>
        </p:txBody>
      </p:sp>
      <p:sp>
        <p:nvSpPr>
          <p:cNvPr id="6" name="Slide Number Placeholder 5">
            <a:extLst>
              <a:ext uri="{FF2B5EF4-FFF2-40B4-BE49-F238E27FC236}">
                <a16:creationId xmlns:a16="http://schemas.microsoft.com/office/drawing/2014/main" id="{B235D01A-369D-0686-F2FE-820FB11DE1A1}"/>
              </a:ext>
            </a:extLst>
          </p:cNvPr>
          <p:cNvSpPr>
            <a:spLocks noGrp="1"/>
          </p:cNvSpPr>
          <p:nvPr>
            <p:ph type="sldNum" sz="quarter" idx="12"/>
          </p:nvPr>
        </p:nvSpPr>
        <p:spPr/>
        <p:txBody>
          <a:bodyPr/>
          <a:lstStyle/>
          <a:p>
            <a:fld id="{39861E04-3D39-4E68-B143-389358F2EAD7}" type="slidenum">
              <a:rPr lang="en-NG" smtClean="0"/>
              <a:t>76</a:t>
            </a:fld>
            <a:endParaRPr lang="en-NG"/>
          </a:p>
        </p:txBody>
      </p:sp>
    </p:spTree>
    <p:extLst>
      <p:ext uri="{BB962C8B-B14F-4D97-AF65-F5344CB8AC3E}">
        <p14:creationId xmlns:p14="http://schemas.microsoft.com/office/powerpoint/2010/main" val="892497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2852"/>
          </a:xfrm>
        </p:spPr>
        <p:txBody>
          <a:bodyPr>
            <a:normAutofit/>
          </a:bodyPr>
          <a:lstStyle/>
          <a:p>
            <a:r>
              <a:rPr lang="en-GB" sz="2800" b="1" dirty="0">
                <a:solidFill>
                  <a:srgbClr val="FF0000"/>
                </a:solidFill>
                <a:effectLst/>
                <a:latin typeface="Times New Roman" panose="02020603050405020304" pitchFamily="18" charset="0"/>
                <a:ea typeface="Times New Roman" panose="02020603050405020304" pitchFamily="18" charset="0"/>
              </a:rPr>
              <a:t>Present Reality in the Nigerian University System</a:t>
            </a:r>
            <a:endParaRPr lang="en-US" sz="2800" dirty="0">
              <a:solidFill>
                <a:srgbClr val="FF0000"/>
              </a:solidFill>
            </a:endParaRPr>
          </a:p>
        </p:txBody>
      </p:sp>
      <p:sp>
        <p:nvSpPr>
          <p:cNvPr id="3" name="Content Placeholder 2"/>
          <p:cNvSpPr>
            <a:spLocks noGrp="1"/>
          </p:cNvSpPr>
          <p:nvPr>
            <p:ph idx="1"/>
          </p:nvPr>
        </p:nvSpPr>
        <p:spPr>
          <a:xfrm>
            <a:off x="532660" y="1189608"/>
            <a:ext cx="10821140" cy="5005111"/>
          </a:xfrm>
        </p:spPr>
        <p:txBody>
          <a:bodyPr>
            <a:normAutofit fontScale="62500" lnSpcReduction="20000"/>
          </a:bodyPr>
          <a:lstStyle/>
          <a:p>
            <a:pPr>
              <a:lnSpc>
                <a:spcPct val="200000"/>
              </a:lnSpc>
              <a:spcBef>
                <a:spcPts val="0"/>
              </a:spcBef>
            </a:pPr>
            <a:r>
              <a:rPr lang="en-GB" sz="4600" dirty="0">
                <a:effectLst/>
                <a:latin typeface="Times New Roman" panose="02020603050405020304" pitchFamily="18" charset="0"/>
                <a:ea typeface="Times New Roman" panose="02020603050405020304" pitchFamily="18" charset="0"/>
              </a:rPr>
              <a:t>A general complaint about the poor quality of service rendered to our various publics, including staff, students, alumni/alumnae and visitors. </a:t>
            </a:r>
          </a:p>
          <a:p>
            <a:pPr>
              <a:lnSpc>
                <a:spcPct val="200000"/>
              </a:lnSpc>
              <a:spcBef>
                <a:spcPts val="0"/>
              </a:spcBef>
            </a:pPr>
            <a:r>
              <a:rPr lang="en-GB" sz="4600" dirty="0">
                <a:effectLst/>
                <a:latin typeface="Times New Roman" panose="02020603050405020304" pitchFamily="18" charset="0"/>
                <a:ea typeface="Times New Roman" panose="02020603050405020304" pitchFamily="18" charset="0"/>
              </a:rPr>
              <a:t>Some of the factors affecting quality of service and effective operations include the following: </a:t>
            </a:r>
          </a:p>
          <a:p>
            <a:pPr>
              <a:lnSpc>
                <a:spcPct val="200000"/>
              </a:lnSpc>
              <a:spcBef>
                <a:spcPts val="0"/>
              </a:spcBef>
            </a:pPr>
            <a:r>
              <a:rPr lang="en-GB" sz="4600" dirty="0">
                <a:effectLst/>
                <a:latin typeface="Times New Roman" panose="02020603050405020304" pitchFamily="18" charset="0"/>
                <a:ea typeface="Times New Roman" panose="02020603050405020304" pitchFamily="18" charset="0"/>
              </a:rPr>
              <a:t>Lack of self-motivation; </a:t>
            </a:r>
          </a:p>
          <a:p>
            <a:endParaRPr lang="en-US" dirty="0"/>
          </a:p>
        </p:txBody>
      </p:sp>
      <p:sp>
        <p:nvSpPr>
          <p:cNvPr id="5" name="Footer Placeholder 4"/>
          <p:cNvSpPr>
            <a:spLocks noGrp="1"/>
          </p:cNvSpPr>
          <p:nvPr>
            <p:ph type="ftr" sz="quarter" idx="11"/>
          </p:nvPr>
        </p:nvSpPr>
        <p:spPr/>
        <p:txBody>
          <a:bodyPr/>
          <a:lstStyle/>
          <a:p>
            <a:r>
              <a:rPr lang="en-GB"/>
              <a:t>RIVERS STATE UNIVERSITY COUNCIL-MANAGEMENT RETREAT APRIL 2026</a:t>
            </a:r>
            <a:endParaRPr lang="en-US"/>
          </a:p>
        </p:txBody>
      </p:sp>
      <p:sp>
        <p:nvSpPr>
          <p:cNvPr id="6" name="Slide Number Placeholder 5"/>
          <p:cNvSpPr>
            <a:spLocks noGrp="1"/>
          </p:cNvSpPr>
          <p:nvPr>
            <p:ph type="sldNum" sz="quarter" idx="12"/>
          </p:nvPr>
        </p:nvSpPr>
        <p:spPr/>
        <p:txBody>
          <a:bodyPr/>
          <a:lstStyle/>
          <a:p>
            <a:fld id="{C3DDC0A2-8B9A-453A-9224-4DB673F22D2E}" type="slidenum">
              <a:rPr lang="en-US" smtClean="0"/>
              <a:t>77</a:t>
            </a:fld>
            <a:endParaRPr lang="en-US"/>
          </a:p>
        </p:txBody>
      </p:sp>
      <p:sp>
        <p:nvSpPr>
          <p:cNvPr id="4" name="Date Placeholder 3">
            <a:extLst>
              <a:ext uri="{FF2B5EF4-FFF2-40B4-BE49-F238E27FC236}">
                <a16:creationId xmlns:a16="http://schemas.microsoft.com/office/drawing/2014/main" id="{93E54CFA-7E44-DCD9-7F22-B5CBEAE5F27C}"/>
              </a:ext>
            </a:extLst>
          </p:cNvPr>
          <p:cNvSpPr>
            <a:spLocks noGrp="1"/>
          </p:cNvSpPr>
          <p:nvPr>
            <p:ph type="dt" sz="half" idx="10"/>
          </p:nvPr>
        </p:nvSpPr>
        <p:spPr/>
        <p:txBody>
          <a:bodyPr/>
          <a:lstStyle/>
          <a:p>
            <a:fld id="{01694660-B964-49D0-99EE-D894BFD60330}" type="datetime8">
              <a:rPr lang="en-NG" smtClean="0"/>
              <a:t>09/04/2026 07:01</a:t>
            </a:fld>
            <a:endParaRPr lang="en-NG"/>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A92668-C02D-502A-02B4-E438BA7BBC48}"/>
              </a:ext>
            </a:extLst>
          </p:cNvPr>
          <p:cNvSpPr>
            <a:spLocks noGrp="1"/>
          </p:cNvSpPr>
          <p:nvPr>
            <p:ph idx="1"/>
          </p:nvPr>
        </p:nvSpPr>
        <p:spPr>
          <a:xfrm>
            <a:off x="838200" y="515007"/>
            <a:ext cx="10515600" cy="5661956"/>
          </a:xfrm>
        </p:spPr>
        <p:txBody>
          <a:bodyPr>
            <a:normAutofit/>
          </a:bodyPr>
          <a:lstStyle/>
          <a:p>
            <a:pPr>
              <a:lnSpc>
                <a:spcPct val="200000"/>
              </a:lnSpc>
              <a:spcBef>
                <a:spcPts val="0"/>
              </a:spcBef>
            </a:pPr>
            <a:r>
              <a:rPr lang="en-GB" sz="2800" dirty="0">
                <a:effectLst/>
                <a:latin typeface="Times New Roman" panose="02020603050405020304" pitchFamily="18" charset="0"/>
                <a:ea typeface="Times New Roman" panose="02020603050405020304" pitchFamily="18" charset="0"/>
              </a:rPr>
              <a:t>Lack of knowledge of work process/procedures; </a:t>
            </a:r>
          </a:p>
          <a:p>
            <a:pPr>
              <a:lnSpc>
                <a:spcPct val="200000"/>
              </a:lnSpc>
              <a:spcBef>
                <a:spcPts val="0"/>
              </a:spcBef>
            </a:pPr>
            <a:r>
              <a:rPr lang="en-GB" sz="2800" dirty="0">
                <a:effectLst/>
                <a:latin typeface="Times New Roman" panose="02020603050405020304" pitchFamily="18" charset="0"/>
                <a:ea typeface="Times New Roman" panose="02020603050405020304" pitchFamily="18" charset="0"/>
              </a:rPr>
              <a:t>Absence of continuous coaching and mentoring by superiors; </a:t>
            </a:r>
          </a:p>
          <a:p>
            <a:pPr>
              <a:lnSpc>
                <a:spcPct val="200000"/>
              </a:lnSpc>
              <a:spcBef>
                <a:spcPts val="0"/>
              </a:spcBef>
            </a:pPr>
            <a:r>
              <a:rPr lang="en-GB" sz="2800" dirty="0">
                <a:effectLst/>
                <a:latin typeface="Times New Roman" panose="02020603050405020304" pitchFamily="18" charset="0"/>
                <a:ea typeface="Times New Roman" panose="02020603050405020304" pitchFamily="18" charset="0"/>
              </a:rPr>
              <a:t>Pervading decline in work/service culture; </a:t>
            </a:r>
          </a:p>
          <a:p>
            <a:pPr>
              <a:lnSpc>
                <a:spcPct val="200000"/>
              </a:lnSpc>
              <a:spcBef>
                <a:spcPts val="0"/>
              </a:spcBef>
            </a:pPr>
            <a:r>
              <a:rPr lang="en-GB" sz="2800" dirty="0">
                <a:effectLst/>
                <a:latin typeface="Times New Roman" panose="02020603050405020304" pitchFamily="18" charset="0"/>
                <a:ea typeface="Times New Roman" panose="02020603050405020304" pitchFamily="18" charset="0"/>
              </a:rPr>
              <a:t>Irregular in-service training and staff development; </a:t>
            </a:r>
          </a:p>
          <a:p>
            <a:pPr>
              <a:lnSpc>
                <a:spcPct val="200000"/>
              </a:lnSpc>
              <a:spcBef>
                <a:spcPts val="0"/>
              </a:spcBef>
            </a:pPr>
            <a:r>
              <a:rPr lang="en-GB" sz="2800" dirty="0">
                <a:effectLst/>
                <a:latin typeface="Times New Roman" panose="02020603050405020304" pitchFamily="18" charset="0"/>
                <a:ea typeface="Times New Roman" panose="02020603050405020304" pitchFamily="18" charset="0"/>
              </a:rPr>
              <a:t>Limited proper orientation for new staff;  </a:t>
            </a:r>
          </a:p>
          <a:p>
            <a:pPr>
              <a:lnSpc>
                <a:spcPct val="200000"/>
              </a:lnSpc>
              <a:spcBef>
                <a:spcPts val="0"/>
              </a:spcBef>
            </a:pPr>
            <a:r>
              <a:rPr lang="en-GB" sz="2800" dirty="0">
                <a:effectLst/>
                <a:latin typeface="Times New Roman" panose="02020603050405020304" pitchFamily="18" charset="0"/>
                <a:ea typeface="Times New Roman" panose="02020603050405020304" pitchFamily="18" charset="0"/>
              </a:rPr>
              <a:t>Low computer and IT skills; </a:t>
            </a:r>
          </a:p>
        </p:txBody>
      </p:sp>
      <p:sp>
        <p:nvSpPr>
          <p:cNvPr id="4" name="Date Placeholder 3">
            <a:extLst>
              <a:ext uri="{FF2B5EF4-FFF2-40B4-BE49-F238E27FC236}">
                <a16:creationId xmlns:a16="http://schemas.microsoft.com/office/drawing/2014/main" id="{AB1E3746-3E61-4B3E-8AFE-4044A9F471B3}"/>
              </a:ext>
            </a:extLst>
          </p:cNvPr>
          <p:cNvSpPr>
            <a:spLocks noGrp="1"/>
          </p:cNvSpPr>
          <p:nvPr>
            <p:ph type="dt" sz="half" idx="10"/>
          </p:nvPr>
        </p:nvSpPr>
        <p:spPr/>
        <p:txBody>
          <a:bodyPr/>
          <a:lstStyle/>
          <a:p>
            <a:fld id="{B772246D-F552-4480-B35D-7147C3BA6B1E}" type="datetime8">
              <a:rPr lang="en-NG" smtClean="0"/>
              <a:t>09/04/2026 07:01</a:t>
            </a:fld>
            <a:endParaRPr lang="en-NG"/>
          </a:p>
        </p:txBody>
      </p:sp>
      <p:sp>
        <p:nvSpPr>
          <p:cNvPr id="5" name="Footer Placeholder 4">
            <a:extLst>
              <a:ext uri="{FF2B5EF4-FFF2-40B4-BE49-F238E27FC236}">
                <a16:creationId xmlns:a16="http://schemas.microsoft.com/office/drawing/2014/main" id="{D7C60A81-144B-1C96-C3DC-EEE24E059CE7}"/>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ED5CAF7-A2BA-6336-1391-9CA892E70DC7}"/>
              </a:ext>
            </a:extLst>
          </p:cNvPr>
          <p:cNvSpPr>
            <a:spLocks noGrp="1"/>
          </p:cNvSpPr>
          <p:nvPr>
            <p:ph type="sldNum" sz="quarter" idx="12"/>
          </p:nvPr>
        </p:nvSpPr>
        <p:spPr/>
        <p:txBody>
          <a:bodyPr/>
          <a:lstStyle/>
          <a:p>
            <a:fld id="{39861E04-3D39-4E68-B143-389358F2EAD7}" type="slidenum">
              <a:rPr lang="en-NG" smtClean="0"/>
              <a:t>78</a:t>
            </a:fld>
            <a:endParaRPr lang="en-NG"/>
          </a:p>
        </p:txBody>
      </p:sp>
    </p:spTree>
    <p:extLst>
      <p:ext uri="{BB962C8B-B14F-4D97-AF65-F5344CB8AC3E}">
        <p14:creationId xmlns:p14="http://schemas.microsoft.com/office/powerpoint/2010/main" val="1476208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94" y="470518"/>
            <a:ext cx="10874406" cy="5706446"/>
          </a:xfrm>
        </p:spPr>
        <p:txBody>
          <a:bodyPr>
            <a:normAutofit fontScale="85000" lnSpcReduction="10000"/>
          </a:bodyPr>
          <a:lstStyle/>
          <a:p>
            <a:pPr>
              <a:lnSpc>
                <a:spcPct val="200000"/>
              </a:lnSpc>
              <a:spcBef>
                <a:spcPts val="0"/>
              </a:spcBef>
            </a:pPr>
            <a:r>
              <a:rPr lang="en-US" sz="2800" dirty="0">
                <a:effectLst/>
                <a:latin typeface="Times New Roman" panose="02020603050405020304" pitchFamily="18" charset="0"/>
                <a:ea typeface="Calibri" panose="020F0502020204030204" charset="0"/>
                <a:cs typeface="Times New Roman" panose="02020603050405020304" pitchFamily="18" charset="0"/>
              </a:rPr>
              <a:t>Lack of enabling and conducive environment; </a:t>
            </a:r>
          </a:p>
          <a:p>
            <a:pPr>
              <a:lnSpc>
                <a:spcPct val="200000"/>
              </a:lnSpc>
              <a:spcBef>
                <a:spcPts val="0"/>
              </a:spcBef>
            </a:pPr>
            <a:r>
              <a:rPr lang="en-US" sz="2800" dirty="0">
                <a:effectLst/>
                <a:latin typeface="Times New Roman" panose="02020603050405020304" pitchFamily="18" charset="0"/>
                <a:ea typeface="Calibri" panose="020F0502020204030204" charset="0"/>
                <a:cs typeface="Times New Roman" panose="02020603050405020304" pitchFamily="18" charset="0"/>
              </a:rPr>
              <a:t>Continued use of the outdated manual system of documentation and record management; </a:t>
            </a:r>
          </a:p>
          <a:p>
            <a:pPr>
              <a:lnSpc>
                <a:spcPct val="200000"/>
              </a:lnSpc>
              <a:spcBef>
                <a:spcPts val="0"/>
              </a:spcBef>
            </a:pPr>
            <a:r>
              <a:rPr lang="en-US" sz="2800" dirty="0">
                <a:effectLst/>
                <a:latin typeface="Times New Roman" panose="02020603050405020304" pitchFamily="18" charset="0"/>
                <a:ea typeface="Calibri" panose="020F0502020204030204" charset="0"/>
                <a:cs typeface="Times New Roman" panose="02020603050405020304" pitchFamily="18" charset="0"/>
              </a:rPr>
              <a:t>Poor Quality Control and Quality Assurance of Registry and Bursary staff; </a:t>
            </a:r>
          </a:p>
          <a:p>
            <a:pPr>
              <a:lnSpc>
                <a:spcPct val="200000"/>
              </a:lnSpc>
              <a:spcBef>
                <a:spcPts val="0"/>
              </a:spcBef>
            </a:pPr>
            <a:r>
              <a:rPr lang="en-US" sz="2800" dirty="0">
                <a:solidFill>
                  <a:srgbClr val="FF0000"/>
                </a:solidFill>
                <a:effectLst/>
                <a:latin typeface="Times New Roman" panose="02020603050405020304" pitchFamily="18" charset="0"/>
                <a:ea typeface="Calibri" panose="020F0502020204030204" charset="0"/>
                <a:cs typeface="Times New Roman" panose="02020603050405020304" pitchFamily="18" charset="0"/>
              </a:rPr>
              <a:t>Inability to manage change; </a:t>
            </a:r>
          </a:p>
          <a:p>
            <a:pPr>
              <a:lnSpc>
                <a:spcPct val="200000"/>
              </a:lnSpc>
              <a:spcBef>
                <a:spcPts val="0"/>
              </a:spcBef>
            </a:pPr>
            <a:r>
              <a:rPr lang="en-US" sz="2800" dirty="0">
                <a:effectLst/>
                <a:latin typeface="Times New Roman" panose="02020603050405020304" pitchFamily="18" charset="0"/>
                <a:ea typeface="Calibri" panose="020F0502020204030204" charset="0"/>
                <a:cs typeface="Times New Roman" panose="02020603050405020304" pitchFamily="18" charset="0"/>
              </a:rPr>
              <a:t>Ineffective leadership and governance; and </a:t>
            </a:r>
          </a:p>
          <a:p>
            <a:pPr>
              <a:lnSpc>
                <a:spcPct val="200000"/>
              </a:lnSpc>
              <a:spcBef>
                <a:spcPts val="0"/>
              </a:spcBef>
            </a:pPr>
            <a:r>
              <a:rPr lang="en-US" sz="2800" dirty="0">
                <a:effectLst/>
                <a:latin typeface="Times New Roman" panose="02020603050405020304" pitchFamily="18" charset="0"/>
                <a:ea typeface="Calibri" panose="020F0502020204030204" charset="0"/>
                <a:cs typeface="Times New Roman" panose="02020603050405020304" pitchFamily="18" charset="0"/>
              </a:rPr>
              <a:t>Challenges with staffing (recruitment, training retention, maintenance of acceptable administrative culture).</a:t>
            </a:r>
            <a:endParaRPr lang="en-US" sz="2800" dirty="0">
              <a:effectLst/>
              <a:latin typeface="Calibri" panose="020F0502020204030204" charset="0"/>
              <a:ea typeface="Calibri" panose="020F0502020204030204" charset="0"/>
              <a:cs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r>
              <a:rPr lang="en-GB"/>
              <a:t>RIVERS STATE UNIVERSITY COUNCIL-MANAGEMENT RETREAT APRIL 2026</a:t>
            </a:r>
            <a:endParaRPr lang="en-US"/>
          </a:p>
        </p:txBody>
      </p:sp>
      <p:sp>
        <p:nvSpPr>
          <p:cNvPr id="5" name="Slide Number Placeholder 4"/>
          <p:cNvSpPr>
            <a:spLocks noGrp="1"/>
          </p:cNvSpPr>
          <p:nvPr>
            <p:ph type="sldNum" sz="quarter" idx="12"/>
          </p:nvPr>
        </p:nvSpPr>
        <p:spPr/>
        <p:txBody>
          <a:bodyPr/>
          <a:lstStyle/>
          <a:p>
            <a:fld id="{C3DDC0A2-8B9A-453A-9224-4DB673F22D2E}" type="slidenum">
              <a:rPr lang="en-US" smtClean="0"/>
              <a:t>79</a:t>
            </a:fld>
            <a:endParaRPr lang="en-US"/>
          </a:p>
        </p:txBody>
      </p:sp>
      <p:sp>
        <p:nvSpPr>
          <p:cNvPr id="2" name="Date Placeholder 1">
            <a:extLst>
              <a:ext uri="{FF2B5EF4-FFF2-40B4-BE49-F238E27FC236}">
                <a16:creationId xmlns:a16="http://schemas.microsoft.com/office/drawing/2014/main" id="{8E62A725-0925-7C7F-C462-5277BF58F48E}"/>
              </a:ext>
            </a:extLst>
          </p:cNvPr>
          <p:cNvSpPr>
            <a:spLocks noGrp="1"/>
          </p:cNvSpPr>
          <p:nvPr>
            <p:ph type="dt" sz="half" idx="10"/>
          </p:nvPr>
        </p:nvSpPr>
        <p:spPr/>
        <p:txBody>
          <a:bodyPr/>
          <a:lstStyle/>
          <a:p>
            <a:fld id="{14057A07-7AD6-4271-AF89-092AC904FA42}" type="datetime8">
              <a:rPr lang="en-NG" smtClean="0"/>
              <a:t>09/04/2026 07:01</a:t>
            </a:fld>
            <a:endParaRPr lang="en-N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a:xfrm>
            <a:off x="10930596" y="6446838"/>
            <a:ext cx="617912" cy="365125"/>
          </a:xfrm>
        </p:spPr>
        <p:txBody>
          <a:bodyPr anchor="ctr">
            <a:normAutofit/>
          </a:bodyPr>
          <a:lstStyle/>
          <a:p>
            <a:pPr marL="0" marR="0" lvl="0" indent="0" defTabSz="914400" rtl="0" eaLnBrk="1" fontAlgn="auto" latinLnBrk="0" hangingPunct="1">
              <a:spcBef>
                <a:spcPts val="0"/>
              </a:spcBef>
              <a:spcAft>
                <a:spcPts val="600"/>
              </a:spcAft>
              <a:buClrTx/>
              <a:buSzTx/>
              <a:buFontTx/>
              <a:buNone/>
              <a:defRPr/>
            </a:pPr>
            <a:fld id="{3A98EE3D-8CD1-4C3F-BD1C-C98C9596463C}" type="slidenum">
              <a:rPr kumimoji="0" lang="en-US" b="0" i="0" u="none" strike="noStrike" kern="1200" cap="none" spc="0" normalizeH="0" baseline="0" noProof="0" smtClean="0">
                <a:ln>
                  <a:noFill/>
                </a:ln>
                <a:effectLst/>
                <a:uLnTx/>
                <a:uFillTx/>
              </a:rPr>
              <a:t>8</a:t>
            </a:fld>
            <a:endParaRPr kumimoji="0" lang="en-US" b="0" i="0" u="none" strike="noStrike" kern="1200" cap="none" spc="0" normalizeH="0" baseline="0" noProof="0">
              <a:ln>
                <a:noFill/>
              </a:ln>
              <a:effectLst/>
              <a:uLnTx/>
              <a:uFillTx/>
            </a:endParaRPr>
          </a:p>
        </p:txBody>
      </p:sp>
      <p:sp>
        <p:nvSpPr>
          <p:cNvPr id="28" name="Picture Placeholder 3"/>
          <p:cNvSpPr>
            <a:spLocks noGrp="1"/>
          </p:cNvSpPr>
          <p:nvPr>
            <p:ph type="pic" sz="quarter" idx="13"/>
          </p:nvPr>
        </p:nvSpPr>
        <p:spPr>
          <a:xfrm>
            <a:off x="0" y="0"/>
            <a:ext cx="12192000" cy="6408000"/>
          </a:xfrm>
        </p:spPr>
      </p:sp>
      <p:sp>
        <p:nvSpPr>
          <p:cNvPr id="5" name="Title 4"/>
          <p:cNvSpPr>
            <a:spLocks noGrp="1"/>
          </p:cNvSpPr>
          <p:nvPr>
            <p:ph type="title"/>
          </p:nvPr>
        </p:nvSpPr>
        <p:spPr>
          <a:xfrm>
            <a:off x="0" y="-84083"/>
            <a:ext cx="12192000" cy="1296537"/>
          </a:xfrm>
          <a:solidFill>
            <a:srgbClr val="FFC000">
              <a:alpha val="50000"/>
            </a:srgbClr>
          </a:solidFill>
        </p:spPr>
        <p:txBody>
          <a:bodyPr anchor="ctr">
            <a:normAutofit/>
          </a:bodyPr>
          <a:lstStyle/>
          <a:p>
            <a:r>
              <a:rPr lang="en-US" b="1" dirty="0">
                <a:effectLst>
                  <a:outerShdw blurRad="38100" dist="38100" dir="2700000" algn="tl">
                    <a:srgbClr val="000000">
                      <a:alpha val="43137"/>
                    </a:srgbClr>
                  </a:outerShdw>
                </a:effectLst>
              </a:rPr>
              <a:t>To be relevant in this 21st Century, Nigerian Universities must  - </a:t>
            </a:r>
          </a:p>
        </p:txBody>
      </p:sp>
      <p:graphicFrame>
        <p:nvGraphicFramePr>
          <p:cNvPr id="29" name="Content Placeholder 5"/>
          <p:cNvGraphicFramePr>
            <a:graphicFrameLocks noGrp="1"/>
          </p:cNvGraphicFramePr>
          <p:nvPr>
            <p:ph sz="half" idx="1"/>
          </p:nvPr>
        </p:nvGraphicFramePr>
        <p:xfrm>
          <a:off x="747981" y="1812759"/>
          <a:ext cx="10905457" cy="4088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0885173B-9A38-FAC8-7F1A-F404E3EF781F}"/>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3" name="Date Placeholder 2">
            <a:extLst>
              <a:ext uri="{FF2B5EF4-FFF2-40B4-BE49-F238E27FC236}">
                <a16:creationId xmlns:a16="http://schemas.microsoft.com/office/drawing/2014/main" id="{30DC2732-F335-E649-04E3-BA9C03766996}"/>
              </a:ext>
            </a:extLst>
          </p:cNvPr>
          <p:cNvSpPr>
            <a:spLocks noGrp="1"/>
          </p:cNvSpPr>
          <p:nvPr>
            <p:ph type="dt" sz="half" idx="10"/>
          </p:nvPr>
        </p:nvSpPr>
        <p:spPr/>
        <p:txBody>
          <a:bodyPr/>
          <a:lstStyle/>
          <a:p>
            <a:fld id="{6CA3A05B-9655-44F6-84E2-02E960E0B729}" type="datetime8">
              <a:rPr lang="en-NG" smtClean="0"/>
              <a:t>09/04/2026 07:20</a:t>
            </a:fld>
            <a:endParaRPr lang="en-US" dirty="0"/>
          </a:p>
        </p:txBody>
      </p:sp>
    </p:spTree>
    <p:extLst>
      <p:ext uri="{BB962C8B-B14F-4D97-AF65-F5344CB8AC3E}">
        <p14:creationId xmlns:p14="http://schemas.microsoft.com/office/powerpoint/2010/main" val="27370016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C581A0-09CD-BD31-8FF6-16AD04EE100A}"/>
              </a:ext>
            </a:extLst>
          </p:cNvPr>
          <p:cNvSpPr>
            <a:spLocks noGrp="1"/>
          </p:cNvSpPr>
          <p:nvPr>
            <p:ph type="title"/>
          </p:nvPr>
        </p:nvSpPr>
        <p:spPr/>
        <p:txBody>
          <a:bodyPr>
            <a:normAutofit/>
          </a:bodyPr>
          <a:lstStyle/>
          <a:p>
            <a:r>
              <a:rPr lang="en-GB" dirty="0"/>
              <a:t>Tekena N. </a:t>
            </a:r>
            <a:r>
              <a:rPr lang="en-GB" dirty="0" err="1"/>
              <a:t>Tamuno</a:t>
            </a:r>
            <a:r>
              <a:rPr lang="en-GB" dirty="0"/>
              <a:t> (1932-2015)</a:t>
            </a:r>
            <a:br>
              <a:rPr lang="en-GB" dirty="0"/>
            </a:br>
            <a:r>
              <a:rPr lang="en-GB" sz="3100" dirty="0"/>
              <a:t>at his last Convocation Speech as the VC of UI in 1979…</a:t>
            </a:r>
            <a:endParaRPr lang="en-NG" sz="3100" dirty="0"/>
          </a:p>
        </p:txBody>
      </p:sp>
      <p:sp>
        <p:nvSpPr>
          <p:cNvPr id="3" name="Content Placeholder 2">
            <a:extLst>
              <a:ext uri="{FF2B5EF4-FFF2-40B4-BE49-F238E27FC236}">
                <a16:creationId xmlns:a16="http://schemas.microsoft.com/office/drawing/2014/main" id="{7DD08A24-D66E-DA88-F545-4AA567ED5EEA}"/>
              </a:ext>
            </a:extLst>
          </p:cNvPr>
          <p:cNvSpPr>
            <a:spLocks noGrp="1"/>
          </p:cNvSpPr>
          <p:nvPr>
            <p:ph sz="half" idx="1"/>
          </p:nvPr>
        </p:nvSpPr>
        <p:spPr>
          <a:xfrm>
            <a:off x="998483" y="1600201"/>
            <a:ext cx="5961613" cy="4525963"/>
          </a:xfrm>
          <a:ln w="38100">
            <a:solidFill>
              <a:schemeClr val="tx1"/>
            </a:solidFill>
          </a:ln>
        </p:spPr>
        <p:txBody>
          <a:bodyPr>
            <a:normAutofit/>
          </a:bodyPr>
          <a:lstStyle/>
          <a:p>
            <a:pPr marL="0" indent="0">
              <a:buNone/>
            </a:pPr>
            <a:r>
              <a:rPr lang="en-GB" b="0" i="0" dirty="0">
                <a:solidFill>
                  <a:srgbClr val="FF0000"/>
                </a:solidFill>
                <a:effectLst/>
                <a:latin typeface="Helvetica Neue, Helvetica, Arial, sans-serif"/>
              </a:rPr>
              <a:t>" All things bright and beautiful</a:t>
            </a:r>
            <a:endParaRPr lang="en-GB" b="0" i="0" dirty="0">
              <a:solidFill>
                <a:srgbClr val="FF0000"/>
              </a:solidFill>
              <a:effectLst/>
              <a:latin typeface="Helvetica Neue"/>
            </a:endParaRPr>
          </a:p>
          <a:p>
            <a:pPr marL="0" indent="0">
              <a:buNone/>
            </a:pPr>
            <a:r>
              <a:rPr lang="en-GB" b="0" i="0" dirty="0">
                <a:solidFill>
                  <a:srgbClr val="FF0000"/>
                </a:solidFill>
                <a:effectLst/>
                <a:latin typeface="Helvetica Neue, Helvetica, Arial, sans-serif"/>
              </a:rPr>
              <a:t>All things great and small</a:t>
            </a:r>
            <a:endParaRPr lang="en-GB" b="0" i="0" dirty="0">
              <a:solidFill>
                <a:srgbClr val="FF0000"/>
              </a:solidFill>
              <a:effectLst/>
              <a:latin typeface="Helvetica Neue"/>
            </a:endParaRPr>
          </a:p>
          <a:p>
            <a:pPr marL="0" indent="0">
              <a:buNone/>
            </a:pPr>
            <a:r>
              <a:rPr lang="en-GB" b="0" i="0" dirty="0">
                <a:solidFill>
                  <a:srgbClr val="FF0000"/>
                </a:solidFill>
                <a:effectLst/>
                <a:latin typeface="Helvetica Neue, Helvetica, Arial, sans-serif"/>
              </a:rPr>
              <a:t>NIGERIANS DESTROY THEM ALL“</a:t>
            </a:r>
          </a:p>
          <a:p>
            <a:pPr marL="0" indent="0">
              <a:buNone/>
            </a:pPr>
            <a:endParaRPr lang="en-GB" b="0" i="0" dirty="0">
              <a:solidFill>
                <a:srgbClr val="1D2228"/>
              </a:solidFill>
              <a:effectLst/>
              <a:latin typeface="Helvetica Neue"/>
            </a:endParaRPr>
          </a:p>
          <a:p>
            <a:pPr marL="0" indent="0">
              <a:buNone/>
            </a:pPr>
            <a:r>
              <a:rPr lang="en-GB" b="0" i="0" dirty="0">
                <a:solidFill>
                  <a:srgbClr val="1D2228"/>
                </a:solidFill>
                <a:effectLst/>
                <a:latin typeface="Helvetica Neue, Helvetica, Arial, sans-serif"/>
              </a:rPr>
              <a:t>This was a modification of the hymn by Mrs Cecil Alexander published in 1848.</a:t>
            </a:r>
            <a:endParaRPr lang="en-GB" b="0" i="0" dirty="0">
              <a:solidFill>
                <a:srgbClr val="1D2228"/>
              </a:solidFill>
              <a:effectLst/>
              <a:latin typeface="Helvetica Neue"/>
            </a:endParaRPr>
          </a:p>
          <a:p>
            <a:endParaRPr lang="en-NG" dirty="0"/>
          </a:p>
        </p:txBody>
      </p:sp>
      <p:pic>
        <p:nvPicPr>
          <p:cNvPr id="9" name="Content Placeholder 8">
            <a:extLst>
              <a:ext uri="{FF2B5EF4-FFF2-40B4-BE49-F238E27FC236}">
                <a16:creationId xmlns:a16="http://schemas.microsoft.com/office/drawing/2014/main" id="{4209E2BC-350B-E778-E283-680682D88D74}"/>
              </a:ext>
            </a:extLst>
          </p:cNvPr>
          <p:cNvPicPr>
            <a:picLocks noGrp="1" noChangeAspect="1"/>
          </p:cNvPicPr>
          <p:nvPr>
            <p:ph sz="half" idx="2"/>
          </p:nvPr>
        </p:nvPicPr>
        <p:blipFill>
          <a:blip r:embed="rId2"/>
          <a:stretch>
            <a:fillRect/>
          </a:stretch>
        </p:blipFill>
        <p:spPr>
          <a:xfrm>
            <a:off x="7519380" y="1647826"/>
            <a:ext cx="2537061" cy="2978303"/>
          </a:xfrm>
        </p:spPr>
      </p:pic>
      <p:sp>
        <p:nvSpPr>
          <p:cNvPr id="4" name="Footer Placeholder 3">
            <a:extLst>
              <a:ext uri="{FF2B5EF4-FFF2-40B4-BE49-F238E27FC236}">
                <a16:creationId xmlns:a16="http://schemas.microsoft.com/office/drawing/2014/main" id="{5359EF01-6635-4C3C-0E3D-0BEAA2F280B7}"/>
              </a:ext>
            </a:extLst>
          </p:cNvPr>
          <p:cNvSpPr>
            <a:spLocks noGrp="1"/>
          </p:cNvSpPr>
          <p:nvPr>
            <p:ph type="ftr" sz="quarter" idx="11"/>
          </p:nvPr>
        </p:nvSpPr>
        <p:spPr/>
        <p:txBody>
          <a:bodyPr/>
          <a:lstStyle/>
          <a:p>
            <a:r>
              <a:rPr lang="en-GB"/>
              <a:t>RIVERS STATE UNIVERSITY COUNCIL-MANAGEMENT RETREAT APRIL 2026</a:t>
            </a:r>
            <a:endParaRPr lang="en-US" dirty="0"/>
          </a:p>
        </p:txBody>
      </p:sp>
      <p:sp>
        <p:nvSpPr>
          <p:cNvPr id="5" name="Slide Number Placeholder 4">
            <a:extLst>
              <a:ext uri="{FF2B5EF4-FFF2-40B4-BE49-F238E27FC236}">
                <a16:creationId xmlns:a16="http://schemas.microsoft.com/office/drawing/2014/main" id="{9B35FA0A-9804-851B-8E5A-45B96DD622B3}"/>
              </a:ext>
            </a:extLst>
          </p:cNvPr>
          <p:cNvSpPr>
            <a:spLocks noGrp="1"/>
          </p:cNvSpPr>
          <p:nvPr>
            <p:ph type="sldNum" sz="quarter" idx="12"/>
          </p:nvPr>
        </p:nvSpPr>
        <p:spPr/>
        <p:txBody>
          <a:bodyPr/>
          <a:lstStyle/>
          <a:p>
            <a:fld id="{49C452FD-6609-4315-888B-109EB70DBAA5}" type="slidenum">
              <a:rPr lang="en-US" smtClean="0"/>
              <a:t>80</a:t>
            </a:fld>
            <a:endParaRPr lang="en-US" dirty="0"/>
          </a:p>
        </p:txBody>
      </p:sp>
      <p:sp>
        <p:nvSpPr>
          <p:cNvPr id="2" name="Date Placeholder 1">
            <a:extLst>
              <a:ext uri="{FF2B5EF4-FFF2-40B4-BE49-F238E27FC236}">
                <a16:creationId xmlns:a16="http://schemas.microsoft.com/office/drawing/2014/main" id="{E7DFA6BE-12AF-990C-B0F7-0E2E41B60F81}"/>
              </a:ext>
            </a:extLst>
          </p:cNvPr>
          <p:cNvSpPr>
            <a:spLocks noGrp="1"/>
          </p:cNvSpPr>
          <p:nvPr>
            <p:ph type="dt" sz="half" idx="10"/>
          </p:nvPr>
        </p:nvSpPr>
        <p:spPr/>
        <p:txBody>
          <a:bodyPr/>
          <a:lstStyle/>
          <a:p>
            <a:fld id="{C2182019-88F3-4679-A0A1-1226A36F84C5}" type="datetime8">
              <a:rPr lang="en-NG" smtClean="0"/>
              <a:t>09/04/2026 07:07</a:t>
            </a:fld>
            <a:endParaRPr lang="en-NG"/>
          </a:p>
        </p:txBody>
      </p:sp>
    </p:spTree>
    <p:extLst>
      <p:ext uri="{BB962C8B-B14F-4D97-AF65-F5344CB8AC3E}">
        <p14:creationId xmlns:p14="http://schemas.microsoft.com/office/powerpoint/2010/main" val="2437321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FC70-E8E2-D0BF-796E-5902E5482950}"/>
              </a:ext>
            </a:extLst>
          </p:cNvPr>
          <p:cNvSpPr>
            <a:spLocks noGrp="1"/>
          </p:cNvSpPr>
          <p:nvPr>
            <p:ph type="title"/>
          </p:nvPr>
        </p:nvSpPr>
        <p:spPr/>
        <p:txBody>
          <a:bodyPr/>
          <a:lstStyle/>
          <a:p>
            <a:r>
              <a:rPr lang="en-GB" dirty="0"/>
              <a:t>Concluding Remarks</a:t>
            </a:r>
            <a:endParaRPr lang="en-NG" dirty="0"/>
          </a:p>
        </p:txBody>
      </p:sp>
      <p:sp>
        <p:nvSpPr>
          <p:cNvPr id="3" name="Content Placeholder 2">
            <a:extLst>
              <a:ext uri="{FF2B5EF4-FFF2-40B4-BE49-F238E27FC236}">
                <a16:creationId xmlns:a16="http://schemas.microsoft.com/office/drawing/2014/main" id="{3CABFAF8-9CDE-4E14-E995-F5DB907E5F77}"/>
              </a:ext>
            </a:extLst>
          </p:cNvPr>
          <p:cNvSpPr>
            <a:spLocks noGrp="1"/>
          </p:cNvSpPr>
          <p:nvPr>
            <p:ph idx="1"/>
          </p:nvPr>
        </p:nvSpPr>
        <p:spPr>
          <a:xfrm>
            <a:off x="357352" y="1463040"/>
            <a:ext cx="11340662" cy="4713923"/>
          </a:xfrm>
        </p:spPr>
        <p:txBody>
          <a:bodyPr>
            <a:normAutofit lnSpcReduction="10000"/>
          </a:bodyPr>
          <a:lstStyle/>
          <a:p>
            <a:pPr>
              <a:lnSpc>
                <a:spcPct val="200000"/>
              </a:lnSpc>
            </a:pPr>
            <a:r>
              <a:rPr lang="en-GB" altLang="en-NG" sz="3200" dirty="0"/>
              <a:t> “</a:t>
            </a:r>
            <a:r>
              <a:rPr lang="en-GB" altLang="en-NG" sz="3200" dirty="0">
                <a:solidFill>
                  <a:srgbClr val="FF0000"/>
                </a:solidFill>
              </a:rPr>
              <a:t>Managing strategy is arguably the most important thing a university does</a:t>
            </a:r>
            <a:r>
              <a:rPr lang="en-GB" altLang="en-NG" sz="3200" dirty="0"/>
              <a:t>, enabling all of its core activities…to be optimally achieved. It involves a thorough knowledge of the institution’s present strengths and weaknesses and the making of choices about the future. </a:t>
            </a:r>
            <a:endParaRPr lang="en-NG" sz="3200" dirty="0"/>
          </a:p>
        </p:txBody>
      </p:sp>
      <p:sp>
        <p:nvSpPr>
          <p:cNvPr id="4" name="Date Placeholder 3">
            <a:extLst>
              <a:ext uri="{FF2B5EF4-FFF2-40B4-BE49-F238E27FC236}">
                <a16:creationId xmlns:a16="http://schemas.microsoft.com/office/drawing/2014/main" id="{E5804E2D-B9A1-24E9-8E63-839E5D5C2D55}"/>
              </a:ext>
            </a:extLst>
          </p:cNvPr>
          <p:cNvSpPr>
            <a:spLocks noGrp="1"/>
          </p:cNvSpPr>
          <p:nvPr>
            <p:ph type="dt" sz="half" idx="10"/>
          </p:nvPr>
        </p:nvSpPr>
        <p:spPr/>
        <p:txBody>
          <a:bodyPr/>
          <a:lstStyle/>
          <a:p>
            <a:fld id="{AA596DB9-3251-4E75-9C5E-DBD08B79981C}" type="datetime8">
              <a:rPr lang="en-NG" smtClean="0"/>
              <a:t>09/04/2026 07:01</a:t>
            </a:fld>
            <a:endParaRPr lang="en-NG"/>
          </a:p>
        </p:txBody>
      </p:sp>
      <p:sp>
        <p:nvSpPr>
          <p:cNvPr id="5" name="Footer Placeholder 4">
            <a:extLst>
              <a:ext uri="{FF2B5EF4-FFF2-40B4-BE49-F238E27FC236}">
                <a16:creationId xmlns:a16="http://schemas.microsoft.com/office/drawing/2014/main" id="{D4A7D3BE-7EB4-05C1-01EE-F7792D704D37}"/>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A62ADFE5-9E69-B4BA-6297-6E8AB540F62E}"/>
              </a:ext>
            </a:extLst>
          </p:cNvPr>
          <p:cNvSpPr>
            <a:spLocks noGrp="1"/>
          </p:cNvSpPr>
          <p:nvPr>
            <p:ph type="sldNum" sz="quarter" idx="12"/>
          </p:nvPr>
        </p:nvSpPr>
        <p:spPr/>
        <p:txBody>
          <a:bodyPr/>
          <a:lstStyle/>
          <a:p>
            <a:fld id="{39861E04-3D39-4E68-B143-389358F2EAD7}" type="slidenum">
              <a:rPr lang="en-NG" smtClean="0"/>
              <a:t>81</a:t>
            </a:fld>
            <a:endParaRPr lang="en-NG"/>
          </a:p>
        </p:txBody>
      </p:sp>
    </p:spTree>
    <p:extLst>
      <p:ext uri="{BB962C8B-B14F-4D97-AF65-F5344CB8AC3E}">
        <p14:creationId xmlns:p14="http://schemas.microsoft.com/office/powerpoint/2010/main" val="13605550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928AD-156D-0337-34D9-E7CEA1FD629B}"/>
              </a:ext>
            </a:extLst>
          </p:cNvPr>
          <p:cNvSpPr>
            <a:spLocks noGrp="1"/>
          </p:cNvSpPr>
          <p:nvPr>
            <p:ph idx="1"/>
          </p:nvPr>
        </p:nvSpPr>
        <p:spPr>
          <a:xfrm>
            <a:off x="628650" y="571500"/>
            <a:ext cx="11087100" cy="5605463"/>
          </a:xfrm>
        </p:spPr>
        <p:txBody>
          <a:bodyPr>
            <a:normAutofit/>
          </a:bodyPr>
          <a:lstStyle/>
          <a:p>
            <a:pPr>
              <a:lnSpc>
                <a:spcPct val="200000"/>
              </a:lnSpc>
            </a:pPr>
            <a:r>
              <a:rPr lang="en-GB" altLang="en-NG" sz="2800" dirty="0"/>
              <a:t>Good analysis and intelligent choices will ensure the exploitation of opportunities, the avoidance of disaster and improved reputational positioning. </a:t>
            </a:r>
          </a:p>
          <a:p>
            <a:pPr>
              <a:lnSpc>
                <a:spcPct val="200000"/>
              </a:lnSpc>
            </a:pPr>
            <a:r>
              <a:rPr lang="en-GB" altLang="en-NG" sz="2800" dirty="0"/>
              <a:t>A sound, well expressed strategy will encapsulate the institution’s self-identity, gather business and win friends.”    </a:t>
            </a:r>
            <a:br>
              <a:rPr lang="en-GB" altLang="en-NG" sz="2800" dirty="0"/>
            </a:br>
            <a:r>
              <a:rPr lang="en-GB" altLang="en-NG" sz="2400" i="1" dirty="0"/>
              <a:t>Watson, D; Managing Strategy, Open UP 2000, 1</a:t>
            </a:r>
            <a:endParaRPr lang="en-NG" dirty="0"/>
          </a:p>
        </p:txBody>
      </p:sp>
      <p:sp>
        <p:nvSpPr>
          <p:cNvPr id="4" name="Date Placeholder 3">
            <a:extLst>
              <a:ext uri="{FF2B5EF4-FFF2-40B4-BE49-F238E27FC236}">
                <a16:creationId xmlns:a16="http://schemas.microsoft.com/office/drawing/2014/main" id="{D4278E4E-8D35-469F-1CF5-DEB49E249B87}"/>
              </a:ext>
            </a:extLst>
          </p:cNvPr>
          <p:cNvSpPr>
            <a:spLocks noGrp="1"/>
          </p:cNvSpPr>
          <p:nvPr>
            <p:ph type="dt" sz="half" idx="10"/>
          </p:nvPr>
        </p:nvSpPr>
        <p:spPr/>
        <p:txBody>
          <a:bodyPr/>
          <a:lstStyle/>
          <a:p>
            <a:fld id="{9A5F5586-27ED-4758-A39A-998195371638}" type="datetime8">
              <a:rPr lang="en-NG" smtClean="0"/>
              <a:t>09/04/2026 07:01</a:t>
            </a:fld>
            <a:endParaRPr lang="en-NG"/>
          </a:p>
        </p:txBody>
      </p:sp>
      <p:sp>
        <p:nvSpPr>
          <p:cNvPr id="5" name="Footer Placeholder 4">
            <a:extLst>
              <a:ext uri="{FF2B5EF4-FFF2-40B4-BE49-F238E27FC236}">
                <a16:creationId xmlns:a16="http://schemas.microsoft.com/office/drawing/2014/main" id="{80803E30-D8E0-4EEA-C135-4DEFDFCFBD3D}"/>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CE54ECB3-643B-7544-F5C1-C13906C00923}"/>
              </a:ext>
            </a:extLst>
          </p:cNvPr>
          <p:cNvSpPr>
            <a:spLocks noGrp="1"/>
          </p:cNvSpPr>
          <p:nvPr>
            <p:ph type="sldNum" sz="quarter" idx="12"/>
          </p:nvPr>
        </p:nvSpPr>
        <p:spPr/>
        <p:txBody>
          <a:bodyPr/>
          <a:lstStyle/>
          <a:p>
            <a:fld id="{39861E04-3D39-4E68-B143-389358F2EAD7}" type="slidenum">
              <a:rPr lang="en-NG" smtClean="0"/>
              <a:t>82</a:t>
            </a:fld>
            <a:endParaRPr lang="en-NG"/>
          </a:p>
        </p:txBody>
      </p:sp>
    </p:spTree>
    <p:extLst>
      <p:ext uri="{BB962C8B-B14F-4D97-AF65-F5344CB8AC3E}">
        <p14:creationId xmlns:p14="http://schemas.microsoft.com/office/powerpoint/2010/main" val="3891760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1838326" y="53975"/>
            <a:ext cx="8434139" cy="1143000"/>
          </a:xfrm>
          <a:solidFill>
            <a:srgbClr val="333399"/>
          </a:solidFill>
          <a:ln>
            <a:miter lim="800000"/>
          </a:ln>
          <a:scene3d>
            <a:camera prst="orthographicFront"/>
            <a:lightRig rig="threePt" dir="t"/>
          </a:scene3d>
          <a:sp3d>
            <a:bevelT w="114300" prst="artDeco"/>
          </a:sp3d>
        </p:spPr>
        <p:txBody>
          <a:bodyPr>
            <a:normAutofit fontScale="90000"/>
          </a:bodyPr>
          <a:lstStyle/>
          <a:p>
            <a:pPr>
              <a:defRPr/>
            </a:pPr>
            <a:r>
              <a:rPr lang="en-US" sz="4000" b="1" dirty="0">
                <a:solidFill>
                  <a:srgbClr val="FFC000"/>
                </a:solidFill>
              </a:rPr>
              <a:t>University-Industry Collaboration Infrastructure (TRIPLE HELIX MODEL)</a:t>
            </a:r>
          </a:p>
        </p:txBody>
      </p:sp>
      <p:sp>
        <p:nvSpPr>
          <p:cNvPr id="27653" name="Rectangle 3"/>
          <p:cNvSpPr>
            <a:spLocks noGrp="1" noChangeArrowheads="1"/>
          </p:cNvSpPr>
          <p:nvPr>
            <p:ph type="body" idx="1"/>
          </p:nvPr>
        </p:nvSpPr>
        <p:spPr/>
        <p:txBody>
          <a:bodyPr/>
          <a:lstStyle/>
          <a:p>
            <a:endParaRPr lang="en-US" altLang="en-US" dirty="0">
              <a:ea typeface="MS PGothic" panose="020B0600070205080204" pitchFamily="34" charset="-128"/>
            </a:endParaRPr>
          </a:p>
          <a:p>
            <a:endParaRPr lang="en-US" altLang="en-US" dirty="0">
              <a:ea typeface="MS PGothic" panose="020B0600070205080204" pitchFamily="34" charset="-128"/>
            </a:endParaRPr>
          </a:p>
          <a:p>
            <a:endParaRPr lang="en-US" altLang="en-US" dirty="0">
              <a:ea typeface="MS PGothic" panose="020B0600070205080204" pitchFamily="34" charset="-128"/>
            </a:endParaRPr>
          </a:p>
        </p:txBody>
      </p:sp>
      <p:sp>
        <p:nvSpPr>
          <p:cNvPr id="27654" name="Text Box 4"/>
          <p:cNvSpPr txBox="1">
            <a:spLocks noChangeArrowheads="1"/>
          </p:cNvSpPr>
          <p:nvPr/>
        </p:nvSpPr>
        <p:spPr bwMode="auto">
          <a:xfrm>
            <a:off x="5257800" y="3657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1">
                <a:solidFill>
                  <a:schemeClr val="bg1"/>
                </a:solidFill>
              </a:rPr>
              <a:t>IP Assets</a:t>
            </a:r>
          </a:p>
        </p:txBody>
      </p:sp>
      <p:sp>
        <p:nvSpPr>
          <p:cNvPr id="27655" name="AutoShape 11"/>
          <p:cNvSpPr>
            <a:spLocks noChangeArrowheads="1"/>
          </p:cNvSpPr>
          <p:nvPr/>
        </p:nvSpPr>
        <p:spPr bwMode="auto">
          <a:xfrm>
            <a:off x="4511675" y="1065320"/>
            <a:ext cx="3384550" cy="2435118"/>
          </a:xfrm>
          <a:prstGeom prst="hexagon">
            <a:avLst>
              <a:gd name="adj" fmla="val 32639"/>
              <a:gd name="vf" fmla="val 115470"/>
            </a:avLst>
          </a:prstGeom>
          <a:solidFill>
            <a:srgbClr val="99CCFF"/>
          </a:solidFill>
          <a:ln w="9525">
            <a:solidFill>
              <a:schemeClr val="tx1"/>
            </a:solidFill>
            <a:miter lim="800000"/>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fr-FR" altLang="en-US"/>
          </a:p>
        </p:txBody>
      </p:sp>
      <p:sp>
        <p:nvSpPr>
          <p:cNvPr id="27656" name="Text Box 12"/>
          <p:cNvSpPr txBox="1">
            <a:spLocks noChangeArrowheads="1"/>
          </p:cNvSpPr>
          <p:nvPr/>
        </p:nvSpPr>
        <p:spPr bwMode="auto">
          <a:xfrm>
            <a:off x="5159375" y="1268414"/>
            <a:ext cx="2286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600" b="1" u="sng" dirty="0">
                <a:solidFill>
                  <a:srgbClr val="000000"/>
                </a:solidFill>
              </a:rPr>
              <a:t>Universities and </a:t>
            </a:r>
          </a:p>
          <a:p>
            <a:pPr eaLnBrk="1" hangingPunct="1">
              <a:spcBef>
                <a:spcPct val="50000"/>
              </a:spcBef>
            </a:pPr>
            <a:r>
              <a:rPr lang="en-US" altLang="en-US" sz="1600" b="1" u="sng" dirty="0">
                <a:solidFill>
                  <a:srgbClr val="000000"/>
                </a:solidFill>
              </a:rPr>
              <a:t>R&amp;D institutions</a:t>
            </a:r>
          </a:p>
          <a:p>
            <a:pPr lvl="1" algn="l" eaLnBrk="1" hangingPunct="1">
              <a:spcBef>
                <a:spcPct val="50000"/>
              </a:spcBef>
              <a:buFontTx/>
              <a:buChar char="•"/>
            </a:pPr>
            <a:r>
              <a:rPr lang="en-US" altLang="en-US" sz="1200" b="1" dirty="0">
                <a:solidFill>
                  <a:srgbClr val="000000"/>
                </a:solidFill>
              </a:rPr>
              <a:t>Intellectual Property Policy</a:t>
            </a:r>
          </a:p>
          <a:p>
            <a:pPr lvl="1" algn="l" eaLnBrk="1" hangingPunct="1">
              <a:buFontTx/>
              <a:buChar char="•"/>
            </a:pPr>
            <a:r>
              <a:rPr lang="en-US" altLang="en-US" sz="1200" b="1" dirty="0">
                <a:solidFill>
                  <a:srgbClr val="000000"/>
                </a:solidFill>
              </a:rPr>
              <a:t>Intellectual Property  Committee</a:t>
            </a:r>
          </a:p>
          <a:p>
            <a:pPr lvl="1" algn="l" eaLnBrk="1" hangingPunct="1">
              <a:spcBef>
                <a:spcPct val="50000"/>
              </a:spcBef>
              <a:buFontTx/>
              <a:buChar char="•"/>
            </a:pPr>
            <a:r>
              <a:rPr lang="en-US" altLang="en-US" sz="1200" b="1" dirty="0">
                <a:solidFill>
                  <a:srgbClr val="000000"/>
                </a:solidFill>
              </a:rPr>
              <a:t>Tech Transfer Office</a:t>
            </a:r>
          </a:p>
        </p:txBody>
      </p:sp>
      <p:sp>
        <p:nvSpPr>
          <p:cNvPr id="27657" name="AutoShape 13"/>
          <p:cNvSpPr>
            <a:spLocks noChangeArrowheads="1"/>
          </p:cNvSpPr>
          <p:nvPr/>
        </p:nvSpPr>
        <p:spPr bwMode="auto">
          <a:xfrm>
            <a:off x="6959600" y="3933826"/>
            <a:ext cx="3708400" cy="2735263"/>
          </a:xfrm>
          <a:prstGeom prst="hexagon">
            <a:avLst>
              <a:gd name="adj" fmla="val 33894"/>
              <a:gd name="vf" fmla="val 115470"/>
            </a:avLst>
          </a:prstGeom>
          <a:solidFill>
            <a:srgbClr val="FFCCCC"/>
          </a:solidFill>
          <a:ln w="9525">
            <a:solidFill>
              <a:schemeClr val="tx1"/>
            </a:solidFill>
            <a:miter lim="800000"/>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fr-FR" altLang="en-US"/>
          </a:p>
        </p:txBody>
      </p:sp>
      <p:sp>
        <p:nvSpPr>
          <p:cNvPr id="27658" name="Text Box 14"/>
          <p:cNvSpPr txBox="1">
            <a:spLocks noChangeArrowheads="1"/>
          </p:cNvSpPr>
          <p:nvPr/>
        </p:nvSpPr>
        <p:spPr bwMode="auto">
          <a:xfrm>
            <a:off x="7751764" y="4149725"/>
            <a:ext cx="26812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b="1" u="sng">
                <a:solidFill>
                  <a:srgbClr val="000000"/>
                </a:solidFill>
              </a:rPr>
              <a:t>Industry</a:t>
            </a:r>
          </a:p>
          <a:p>
            <a:pPr algn="l" eaLnBrk="1" hangingPunct="1">
              <a:spcBef>
                <a:spcPct val="50000"/>
              </a:spcBef>
              <a:buFontTx/>
              <a:buChar char="•"/>
            </a:pPr>
            <a:r>
              <a:rPr lang="en-US" altLang="en-US" sz="1600" b="1">
                <a:solidFill>
                  <a:srgbClr val="000000"/>
                </a:solidFill>
              </a:rPr>
              <a:t>Research Funds</a:t>
            </a:r>
          </a:p>
          <a:p>
            <a:pPr algn="l" eaLnBrk="1" hangingPunct="1">
              <a:spcBef>
                <a:spcPct val="50000"/>
              </a:spcBef>
              <a:buFontTx/>
              <a:buChar char="•"/>
            </a:pPr>
            <a:r>
              <a:rPr lang="en-US" altLang="en-US" sz="1600" b="1">
                <a:solidFill>
                  <a:srgbClr val="000000"/>
                </a:solidFill>
              </a:rPr>
              <a:t>Research Collaborations</a:t>
            </a:r>
          </a:p>
          <a:p>
            <a:pPr algn="l" eaLnBrk="1" hangingPunct="1">
              <a:spcBef>
                <a:spcPct val="50000"/>
              </a:spcBef>
              <a:buFontTx/>
              <a:buChar char="•"/>
            </a:pPr>
            <a:r>
              <a:rPr lang="en-US" altLang="en-US" sz="1600" b="1">
                <a:solidFill>
                  <a:srgbClr val="000000"/>
                </a:solidFill>
              </a:rPr>
              <a:t>Licensing</a:t>
            </a:r>
          </a:p>
          <a:p>
            <a:pPr algn="l" eaLnBrk="1" hangingPunct="1">
              <a:spcBef>
                <a:spcPct val="50000"/>
              </a:spcBef>
              <a:buFontTx/>
              <a:buChar char="•"/>
            </a:pPr>
            <a:r>
              <a:rPr lang="en-US" altLang="en-US" sz="1600" b="1">
                <a:solidFill>
                  <a:srgbClr val="000000"/>
                </a:solidFill>
              </a:rPr>
              <a:t>Marketing</a:t>
            </a:r>
          </a:p>
          <a:p>
            <a:pPr algn="l" eaLnBrk="1" hangingPunct="1">
              <a:spcBef>
                <a:spcPct val="50000"/>
              </a:spcBef>
              <a:buFontTx/>
              <a:buChar char="•"/>
            </a:pPr>
            <a:r>
              <a:rPr lang="en-US" altLang="en-US" sz="1600" b="1">
                <a:solidFill>
                  <a:srgbClr val="000000"/>
                </a:solidFill>
              </a:rPr>
              <a:t>Production and Commercialization</a:t>
            </a:r>
          </a:p>
        </p:txBody>
      </p:sp>
      <p:sp>
        <p:nvSpPr>
          <p:cNvPr id="27659" name="AutoShape 15"/>
          <p:cNvSpPr>
            <a:spLocks noChangeArrowheads="1"/>
          </p:cNvSpPr>
          <p:nvPr/>
        </p:nvSpPr>
        <p:spPr bwMode="auto">
          <a:xfrm>
            <a:off x="1774826" y="3789364"/>
            <a:ext cx="3744913" cy="2879725"/>
          </a:xfrm>
          <a:prstGeom prst="hexagon">
            <a:avLst>
              <a:gd name="adj" fmla="val 32511"/>
              <a:gd name="vf" fmla="val 115470"/>
            </a:avLst>
          </a:prstGeom>
          <a:solidFill>
            <a:srgbClr val="99FFCC"/>
          </a:solidFill>
          <a:ln w="9525">
            <a:solidFill>
              <a:schemeClr val="tx1"/>
            </a:solidFill>
            <a:miter lim="800000"/>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fr-FR" altLang="en-US"/>
          </a:p>
        </p:txBody>
      </p:sp>
      <p:sp>
        <p:nvSpPr>
          <p:cNvPr id="27660" name="Text Box 16"/>
          <p:cNvSpPr txBox="1">
            <a:spLocks noChangeArrowheads="1"/>
          </p:cNvSpPr>
          <p:nvPr/>
        </p:nvSpPr>
        <p:spPr bwMode="auto">
          <a:xfrm>
            <a:off x="2566989" y="3933826"/>
            <a:ext cx="2954337"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200" b="1" u="sng" dirty="0">
                <a:solidFill>
                  <a:srgbClr val="000000"/>
                </a:solidFill>
              </a:rPr>
              <a:t>Government</a:t>
            </a:r>
          </a:p>
          <a:p>
            <a:pPr algn="l" eaLnBrk="1" hangingPunct="1">
              <a:spcBef>
                <a:spcPct val="50000"/>
              </a:spcBef>
              <a:buFontTx/>
              <a:buChar char="•"/>
            </a:pPr>
            <a:r>
              <a:rPr lang="en-US" altLang="en-US" sz="1200" b="1" dirty="0">
                <a:solidFill>
                  <a:srgbClr val="000000"/>
                </a:solidFill>
              </a:rPr>
              <a:t>Economic Development (SME Policies, market creation </a:t>
            </a:r>
          </a:p>
          <a:p>
            <a:pPr algn="l" eaLnBrk="1" hangingPunct="1">
              <a:spcBef>
                <a:spcPct val="50000"/>
              </a:spcBef>
              <a:buFontTx/>
              <a:buChar char="•"/>
            </a:pPr>
            <a:r>
              <a:rPr lang="en-US" altLang="en-US" sz="1200" b="1" dirty="0">
                <a:solidFill>
                  <a:srgbClr val="000000"/>
                </a:solidFill>
              </a:rPr>
              <a:t>National IP Infrastructure (Laws and Regulations)</a:t>
            </a:r>
          </a:p>
          <a:p>
            <a:pPr algn="l" eaLnBrk="1" hangingPunct="1">
              <a:spcBef>
                <a:spcPct val="50000"/>
              </a:spcBef>
              <a:buFontTx/>
              <a:buChar char="•"/>
            </a:pPr>
            <a:r>
              <a:rPr lang="en-US" altLang="en-US" sz="1200" b="1" dirty="0">
                <a:solidFill>
                  <a:srgbClr val="000000"/>
                </a:solidFill>
              </a:rPr>
              <a:t>Enforcement</a:t>
            </a:r>
          </a:p>
          <a:p>
            <a:pPr algn="l" eaLnBrk="1" hangingPunct="1">
              <a:spcBef>
                <a:spcPct val="50000"/>
              </a:spcBef>
              <a:buFontTx/>
              <a:buChar char="•"/>
            </a:pPr>
            <a:r>
              <a:rPr lang="en-US" altLang="en-US" sz="1200" b="1" dirty="0">
                <a:solidFill>
                  <a:srgbClr val="000000"/>
                </a:solidFill>
              </a:rPr>
              <a:t>IP Strategy</a:t>
            </a:r>
          </a:p>
          <a:p>
            <a:pPr algn="l" eaLnBrk="1" hangingPunct="1">
              <a:spcBef>
                <a:spcPct val="50000"/>
              </a:spcBef>
              <a:buFontTx/>
              <a:buChar char="•"/>
            </a:pPr>
            <a:r>
              <a:rPr lang="en-US" altLang="en-US" sz="1200" b="1" dirty="0">
                <a:solidFill>
                  <a:srgbClr val="000000"/>
                </a:solidFill>
              </a:rPr>
              <a:t>R&amp;D Enhancement</a:t>
            </a:r>
          </a:p>
          <a:p>
            <a:pPr algn="l" eaLnBrk="1" hangingPunct="1">
              <a:spcBef>
                <a:spcPct val="50000"/>
              </a:spcBef>
              <a:buFontTx/>
              <a:buChar char="•"/>
            </a:pPr>
            <a:r>
              <a:rPr lang="en-US" altLang="en-US" sz="1200" b="1" dirty="0">
                <a:solidFill>
                  <a:srgbClr val="000000"/>
                </a:solidFill>
              </a:rPr>
              <a:t>IP Education </a:t>
            </a:r>
          </a:p>
          <a:p>
            <a:pPr algn="l" eaLnBrk="1" hangingPunct="1">
              <a:spcBef>
                <a:spcPct val="50000"/>
              </a:spcBef>
              <a:buFontTx/>
              <a:buChar char="•"/>
            </a:pPr>
            <a:r>
              <a:rPr lang="en-US" altLang="en-US" sz="1200" b="1" dirty="0">
                <a:solidFill>
                  <a:srgbClr val="000000"/>
                </a:solidFill>
              </a:rPr>
              <a:t>Research Funds</a:t>
            </a:r>
          </a:p>
        </p:txBody>
      </p:sp>
      <p:sp>
        <p:nvSpPr>
          <p:cNvPr id="27661" name="Text Box 27"/>
          <p:cNvSpPr txBox="1">
            <a:spLocks noChangeArrowheads="1"/>
          </p:cNvSpPr>
          <p:nvPr/>
        </p:nvSpPr>
        <p:spPr bwMode="auto">
          <a:xfrm>
            <a:off x="1666876" y="6524626"/>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r>
              <a:rPr lang="en-US" altLang="en-US" sz="1000"/>
              <a:t>© 2009 Yumiko Hamano</a:t>
            </a:r>
          </a:p>
        </p:txBody>
      </p:sp>
      <p:sp>
        <p:nvSpPr>
          <p:cNvPr id="27662" name="Left-Right Arrow 1"/>
          <p:cNvSpPr>
            <a:spLocks noChangeArrowheads="1"/>
          </p:cNvSpPr>
          <p:nvPr/>
        </p:nvSpPr>
        <p:spPr bwMode="auto">
          <a:xfrm>
            <a:off x="2927351" y="2997201"/>
            <a:ext cx="1216025" cy="917079"/>
          </a:xfrm>
          <a:prstGeom prst="leftRightArrow">
            <a:avLst>
              <a:gd name="adj1" fmla="val 50000"/>
              <a:gd name="adj2" fmla="val 500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en-US" altLang="en-US"/>
          </a:p>
        </p:txBody>
      </p:sp>
      <p:sp>
        <p:nvSpPr>
          <p:cNvPr id="27663" name="Left-Right Arrow 2"/>
          <p:cNvSpPr>
            <a:spLocks noChangeArrowheads="1"/>
          </p:cNvSpPr>
          <p:nvPr/>
        </p:nvSpPr>
        <p:spPr bwMode="auto">
          <a:xfrm>
            <a:off x="3287713" y="2708276"/>
            <a:ext cx="1008062" cy="917079"/>
          </a:xfrm>
          <a:prstGeom prst="leftRightArrow">
            <a:avLst>
              <a:gd name="adj1" fmla="val 50000"/>
              <a:gd name="adj2" fmla="val 4997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en-US" altLang="en-US"/>
          </a:p>
        </p:txBody>
      </p:sp>
      <p:sp>
        <p:nvSpPr>
          <p:cNvPr id="27664" name="Left-Right Arrow 3"/>
          <p:cNvSpPr>
            <a:spLocks noChangeArrowheads="1"/>
          </p:cNvSpPr>
          <p:nvPr/>
        </p:nvSpPr>
        <p:spPr bwMode="auto">
          <a:xfrm rot="18493005">
            <a:off x="3642519" y="2737894"/>
            <a:ext cx="1185863" cy="917079"/>
          </a:xfrm>
          <a:prstGeom prst="leftRightArrow">
            <a:avLst>
              <a:gd name="adj1" fmla="val 50000"/>
              <a:gd name="adj2" fmla="val 50105"/>
            </a:avLst>
          </a:prstGeom>
          <a:solidFill>
            <a:srgbClr val="FF9FFF"/>
          </a:solidFill>
          <a:ln w="9525">
            <a:solidFill>
              <a:schemeClr val="tx1"/>
            </a:solidFill>
            <a:rou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en-US" altLang="en-US">
              <a:solidFill>
                <a:srgbClr val="FFC000"/>
              </a:solidFill>
            </a:endParaRPr>
          </a:p>
        </p:txBody>
      </p:sp>
      <p:sp>
        <p:nvSpPr>
          <p:cNvPr id="27665" name="Left-Right Arrow 20"/>
          <p:cNvSpPr>
            <a:spLocks noChangeArrowheads="1"/>
          </p:cNvSpPr>
          <p:nvPr/>
        </p:nvSpPr>
        <p:spPr bwMode="auto">
          <a:xfrm rot="2470547">
            <a:off x="7516813" y="2856162"/>
            <a:ext cx="1230312" cy="917079"/>
          </a:xfrm>
          <a:prstGeom prst="leftRightArrow">
            <a:avLst>
              <a:gd name="adj1" fmla="val 50000"/>
              <a:gd name="adj2" fmla="val 50103"/>
            </a:avLst>
          </a:prstGeom>
          <a:solidFill>
            <a:srgbClr val="FF9FFF"/>
          </a:solidFill>
          <a:ln w="9525">
            <a:solidFill>
              <a:schemeClr val="tx1"/>
            </a:solidFill>
            <a:rou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en-US" altLang="en-US">
              <a:solidFill>
                <a:srgbClr val="FFC000"/>
              </a:solidFill>
            </a:endParaRPr>
          </a:p>
        </p:txBody>
      </p:sp>
      <p:sp>
        <p:nvSpPr>
          <p:cNvPr id="27666" name="Left-Right Arrow 21"/>
          <p:cNvSpPr>
            <a:spLocks noChangeArrowheads="1"/>
          </p:cNvSpPr>
          <p:nvPr/>
        </p:nvSpPr>
        <p:spPr bwMode="auto">
          <a:xfrm>
            <a:off x="5591176" y="5483226"/>
            <a:ext cx="1368425" cy="917079"/>
          </a:xfrm>
          <a:prstGeom prst="leftRightArrow">
            <a:avLst>
              <a:gd name="adj1" fmla="val 50000"/>
              <a:gd name="adj2" fmla="val 50098"/>
            </a:avLst>
          </a:prstGeom>
          <a:solidFill>
            <a:srgbClr val="FF9FFF"/>
          </a:solidFill>
          <a:ln w="9525">
            <a:solidFill>
              <a:schemeClr val="tx1"/>
            </a:solidFill>
            <a:rou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l" eaLnBrk="1" hangingPunct="1">
              <a:spcBef>
                <a:spcPct val="50000"/>
              </a:spcBef>
            </a:pPr>
            <a:endParaRPr lang="en-US" altLang="en-US">
              <a:solidFill>
                <a:srgbClr val="FFC000"/>
              </a:solidFill>
            </a:endParaRPr>
          </a:p>
        </p:txBody>
      </p:sp>
      <p:sp>
        <p:nvSpPr>
          <p:cNvPr id="2" name="Footer Placeholder 1">
            <a:extLst>
              <a:ext uri="{FF2B5EF4-FFF2-40B4-BE49-F238E27FC236}">
                <a16:creationId xmlns:a16="http://schemas.microsoft.com/office/drawing/2014/main" id="{3823862D-BB00-4CDA-4C14-2AEDC09C00C6}"/>
              </a:ext>
            </a:extLst>
          </p:cNvPr>
          <p:cNvSpPr>
            <a:spLocks noGrp="1"/>
          </p:cNvSpPr>
          <p:nvPr>
            <p:ph type="ftr" sz="quarter" idx="11"/>
          </p:nvPr>
        </p:nvSpPr>
        <p:spPr/>
        <p:txBody>
          <a:bodyPr/>
          <a:lstStyle/>
          <a:p>
            <a:r>
              <a:rPr lang="en-GB"/>
              <a:t>RIVERS STATE UNIVERSITY COUNCIL-MANAGEMENT RETREAT APRIL 2026</a:t>
            </a:r>
            <a:endParaRPr lang="en-US"/>
          </a:p>
        </p:txBody>
      </p:sp>
      <p:sp>
        <p:nvSpPr>
          <p:cNvPr id="3" name="Slide Number Placeholder 2">
            <a:extLst>
              <a:ext uri="{FF2B5EF4-FFF2-40B4-BE49-F238E27FC236}">
                <a16:creationId xmlns:a16="http://schemas.microsoft.com/office/drawing/2014/main" id="{CBE25BE7-1A24-87A4-9750-B94B0E01B670}"/>
              </a:ext>
            </a:extLst>
          </p:cNvPr>
          <p:cNvSpPr>
            <a:spLocks noGrp="1"/>
          </p:cNvSpPr>
          <p:nvPr>
            <p:ph type="sldNum" sz="quarter" idx="12"/>
          </p:nvPr>
        </p:nvSpPr>
        <p:spPr/>
        <p:txBody>
          <a:bodyPr/>
          <a:lstStyle/>
          <a:p>
            <a:fld id="{C3DDC0A2-8B9A-453A-9224-4DB673F22D2E}" type="slidenum">
              <a:rPr lang="en-US" smtClean="0"/>
              <a:t>83</a:t>
            </a:fld>
            <a:endParaRPr lang="en-US"/>
          </a:p>
        </p:txBody>
      </p:sp>
      <p:sp>
        <p:nvSpPr>
          <p:cNvPr id="4" name="Date Placeholder 3">
            <a:extLst>
              <a:ext uri="{FF2B5EF4-FFF2-40B4-BE49-F238E27FC236}">
                <a16:creationId xmlns:a16="http://schemas.microsoft.com/office/drawing/2014/main" id="{E61656B7-BF14-F125-261A-600D85860C9B}"/>
              </a:ext>
            </a:extLst>
          </p:cNvPr>
          <p:cNvSpPr>
            <a:spLocks noGrp="1"/>
          </p:cNvSpPr>
          <p:nvPr>
            <p:ph type="dt" sz="half" idx="10"/>
          </p:nvPr>
        </p:nvSpPr>
        <p:spPr/>
        <p:txBody>
          <a:bodyPr/>
          <a:lstStyle/>
          <a:p>
            <a:fld id="{DC1A5084-366B-45EC-85B1-5CEF036C6FED}" type="datetime8">
              <a:rPr lang="en-NG" smtClean="0"/>
              <a:t>09/04/2026 07:01</a:t>
            </a:fld>
            <a:endParaRPr lang="en-NG"/>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45D2C-8E75-4DC6-CD62-1D4D937EEBFA}"/>
              </a:ext>
            </a:extLst>
          </p:cNvPr>
          <p:cNvSpPr>
            <a:spLocks noGrp="1"/>
          </p:cNvSpPr>
          <p:nvPr>
            <p:ph idx="1"/>
          </p:nvPr>
        </p:nvSpPr>
        <p:spPr>
          <a:xfrm>
            <a:off x="838200" y="857250"/>
            <a:ext cx="10515600" cy="5319713"/>
          </a:xfrm>
        </p:spPr>
        <p:txBody>
          <a:bodyPr>
            <a:normAutofit/>
          </a:bodyPr>
          <a:lstStyle/>
          <a:p>
            <a:pPr>
              <a:lnSpc>
                <a:spcPct val="200000"/>
              </a:lnSpc>
            </a:pPr>
            <a:r>
              <a:rPr lang="en-GB" dirty="0"/>
              <a:t>Setting an Agenda for the Rivers State University is an excellent way to chart a future for the institution.</a:t>
            </a:r>
          </a:p>
          <a:p>
            <a:pPr>
              <a:lnSpc>
                <a:spcPct val="200000"/>
              </a:lnSpc>
            </a:pPr>
            <a:r>
              <a:rPr lang="en-GB" dirty="0"/>
              <a:t>A faithful implementation of the action points with a buying-in by all the stakeholders would lead to the achievement of the lofty goals being developed.</a:t>
            </a:r>
            <a:endParaRPr lang="en-NG" dirty="0"/>
          </a:p>
        </p:txBody>
      </p:sp>
      <p:sp>
        <p:nvSpPr>
          <p:cNvPr id="4" name="Date Placeholder 3">
            <a:extLst>
              <a:ext uri="{FF2B5EF4-FFF2-40B4-BE49-F238E27FC236}">
                <a16:creationId xmlns:a16="http://schemas.microsoft.com/office/drawing/2014/main" id="{B81DA59D-3A21-87DD-7361-1EED6EFBED43}"/>
              </a:ext>
            </a:extLst>
          </p:cNvPr>
          <p:cNvSpPr>
            <a:spLocks noGrp="1"/>
          </p:cNvSpPr>
          <p:nvPr>
            <p:ph type="dt" sz="half" idx="10"/>
          </p:nvPr>
        </p:nvSpPr>
        <p:spPr/>
        <p:txBody>
          <a:bodyPr/>
          <a:lstStyle/>
          <a:p>
            <a:fld id="{5275FE5D-DC69-4768-8099-9E2109FE6CFF}" type="datetime8">
              <a:rPr lang="en-NG" smtClean="0"/>
              <a:t>09/04/2026 07:01</a:t>
            </a:fld>
            <a:endParaRPr lang="en-NG"/>
          </a:p>
        </p:txBody>
      </p:sp>
      <p:sp>
        <p:nvSpPr>
          <p:cNvPr id="5" name="Footer Placeholder 4">
            <a:extLst>
              <a:ext uri="{FF2B5EF4-FFF2-40B4-BE49-F238E27FC236}">
                <a16:creationId xmlns:a16="http://schemas.microsoft.com/office/drawing/2014/main" id="{CDE704EC-6959-1BAA-8B93-1D0E4A6FE6D7}"/>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FBFA0FBF-EE7C-6803-E665-75E36EB29AA3}"/>
              </a:ext>
            </a:extLst>
          </p:cNvPr>
          <p:cNvSpPr>
            <a:spLocks noGrp="1"/>
          </p:cNvSpPr>
          <p:nvPr>
            <p:ph type="sldNum" sz="quarter" idx="12"/>
          </p:nvPr>
        </p:nvSpPr>
        <p:spPr/>
        <p:txBody>
          <a:bodyPr/>
          <a:lstStyle/>
          <a:p>
            <a:fld id="{39861E04-3D39-4E68-B143-389358F2EAD7}" type="slidenum">
              <a:rPr lang="en-NG" smtClean="0"/>
              <a:t>84</a:t>
            </a:fld>
            <a:endParaRPr lang="en-NG"/>
          </a:p>
        </p:txBody>
      </p:sp>
    </p:spTree>
    <p:extLst>
      <p:ext uri="{BB962C8B-B14F-4D97-AF65-F5344CB8AC3E}">
        <p14:creationId xmlns:p14="http://schemas.microsoft.com/office/powerpoint/2010/main" val="27630542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F03F37-463F-7821-28A9-9A50D93FEC76}"/>
              </a:ext>
            </a:extLst>
          </p:cNvPr>
          <p:cNvSpPr>
            <a:spLocks noGrp="1"/>
          </p:cNvSpPr>
          <p:nvPr>
            <p:ph idx="1"/>
          </p:nvPr>
        </p:nvSpPr>
        <p:spPr/>
        <p:txBody>
          <a:bodyPr/>
          <a:lstStyle/>
          <a:p>
            <a:r>
              <a:rPr lang="en-GB" dirty="0"/>
              <a:t>I THANK YOU ALL FOR YOUR VERY KIND ATTENTION</a:t>
            </a:r>
            <a:endParaRPr lang="en-NG" dirty="0"/>
          </a:p>
        </p:txBody>
      </p:sp>
      <p:sp>
        <p:nvSpPr>
          <p:cNvPr id="4" name="Date Placeholder 3">
            <a:extLst>
              <a:ext uri="{FF2B5EF4-FFF2-40B4-BE49-F238E27FC236}">
                <a16:creationId xmlns:a16="http://schemas.microsoft.com/office/drawing/2014/main" id="{3EED0502-E6B0-21BD-41B7-37BDF85C9178}"/>
              </a:ext>
            </a:extLst>
          </p:cNvPr>
          <p:cNvSpPr>
            <a:spLocks noGrp="1"/>
          </p:cNvSpPr>
          <p:nvPr>
            <p:ph type="dt" sz="half" idx="10"/>
          </p:nvPr>
        </p:nvSpPr>
        <p:spPr/>
        <p:txBody>
          <a:bodyPr/>
          <a:lstStyle/>
          <a:p>
            <a:fld id="{0DC20D1E-9506-4A1C-BFB4-2ACA813C4A9D}" type="datetime8">
              <a:rPr lang="en-NG" smtClean="0"/>
              <a:t>09/04/2026 07:01</a:t>
            </a:fld>
            <a:endParaRPr lang="en-NG"/>
          </a:p>
        </p:txBody>
      </p:sp>
      <p:sp>
        <p:nvSpPr>
          <p:cNvPr id="5" name="Footer Placeholder 4">
            <a:extLst>
              <a:ext uri="{FF2B5EF4-FFF2-40B4-BE49-F238E27FC236}">
                <a16:creationId xmlns:a16="http://schemas.microsoft.com/office/drawing/2014/main" id="{640E58BF-E569-AE2F-66CD-BCF241FBBBAF}"/>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046CF4C8-8A0B-72A5-230D-D7128FD9A89F}"/>
              </a:ext>
            </a:extLst>
          </p:cNvPr>
          <p:cNvSpPr>
            <a:spLocks noGrp="1"/>
          </p:cNvSpPr>
          <p:nvPr>
            <p:ph type="sldNum" sz="quarter" idx="12"/>
          </p:nvPr>
        </p:nvSpPr>
        <p:spPr/>
        <p:txBody>
          <a:bodyPr/>
          <a:lstStyle/>
          <a:p>
            <a:fld id="{39861E04-3D39-4E68-B143-389358F2EAD7}" type="slidenum">
              <a:rPr lang="en-NG" smtClean="0"/>
              <a:t>85</a:t>
            </a:fld>
            <a:endParaRPr lang="en-NG"/>
          </a:p>
        </p:txBody>
      </p:sp>
    </p:spTree>
    <p:extLst>
      <p:ext uri="{BB962C8B-B14F-4D97-AF65-F5344CB8AC3E}">
        <p14:creationId xmlns:p14="http://schemas.microsoft.com/office/powerpoint/2010/main" val="410135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9F610-8776-FDFF-2B1C-B49676C6A72C}"/>
              </a:ext>
            </a:extLst>
          </p:cNvPr>
          <p:cNvSpPr>
            <a:spLocks noGrp="1"/>
          </p:cNvSpPr>
          <p:nvPr>
            <p:ph type="title"/>
          </p:nvPr>
        </p:nvSpPr>
        <p:spPr/>
        <p:txBody>
          <a:bodyPr/>
          <a:lstStyle/>
          <a:p>
            <a:r>
              <a:rPr lang="en-GB" altLang="en-NG" dirty="0">
                <a:solidFill>
                  <a:srgbClr val="FF0000"/>
                </a:solidFill>
              </a:rPr>
              <a:t>Strategic Management…</a:t>
            </a:r>
            <a:endParaRPr lang="en-NG" dirty="0">
              <a:solidFill>
                <a:srgbClr val="FF0000"/>
              </a:solidFill>
            </a:endParaRPr>
          </a:p>
        </p:txBody>
      </p:sp>
      <p:sp>
        <p:nvSpPr>
          <p:cNvPr id="3" name="Content Placeholder 2">
            <a:extLst>
              <a:ext uri="{FF2B5EF4-FFF2-40B4-BE49-F238E27FC236}">
                <a16:creationId xmlns:a16="http://schemas.microsoft.com/office/drawing/2014/main" id="{518A8588-D553-8843-C41B-2DE251B47078}"/>
              </a:ext>
            </a:extLst>
          </p:cNvPr>
          <p:cNvSpPr>
            <a:spLocks noGrp="1"/>
          </p:cNvSpPr>
          <p:nvPr>
            <p:ph idx="1"/>
          </p:nvPr>
        </p:nvSpPr>
        <p:spPr/>
        <p:txBody>
          <a:bodyPr>
            <a:normAutofit lnSpcReduction="10000"/>
          </a:bodyPr>
          <a:lstStyle/>
          <a:p>
            <a:pPr eaLnBrk="1" hangingPunct="1">
              <a:lnSpc>
                <a:spcPct val="200000"/>
              </a:lnSpc>
            </a:pPr>
            <a:r>
              <a:rPr lang="en-GB" altLang="en-NG" sz="4400" dirty="0"/>
              <a:t>Requires a strategic plan</a:t>
            </a:r>
          </a:p>
          <a:p>
            <a:pPr eaLnBrk="1" hangingPunct="1">
              <a:lnSpc>
                <a:spcPct val="200000"/>
              </a:lnSpc>
            </a:pPr>
            <a:r>
              <a:rPr lang="en-GB" altLang="en-NG" sz="4400" dirty="0"/>
              <a:t>Encompasses strategic planning</a:t>
            </a:r>
          </a:p>
          <a:p>
            <a:pPr eaLnBrk="1" hangingPunct="1">
              <a:lnSpc>
                <a:spcPct val="200000"/>
              </a:lnSpc>
            </a:pPr>
            <a:r>
              <a:rPr lang="en-GB" altLang="en-NG" sz="4400" dirty="0"/>
              <a:t>But is much more than that…</a:t>
            </a:r>
          </a:p>
          <a:p>
            <a:endParaRPr lang="en-NG" dirty="0"/>
          </a:p>
        </p:txBody>
      </p:sp>
      <p:sp>
        <p:nvSpPr>
          <p:cNvPr id="4" name="Date Placeholder 3">
            <a:extLst>
              <a:ext uri="{FF2B5EF4-FFF2-40B4-BE49-F238E27FC236}">
                <a16:creationId xmlns:a16="http://schemas.microsoft.com/office/drawing/2014/main" id="{6D78DEC4-F6B1-6399-E46C-C57DE0FF5326}"/>
              </a:ext>
            </a:extLst>
          </p:cNvPr>
          <p:cNvSpPr>
            <a:spLocks noGrp="1"/>
          </p:cNvSpPr>
          <p:nvPr>
            <p:ph type="dt" sz="half" idx="10"/>
          </p:nvPr>
        </p:nvSpPr>
        <p:spPr/>
        <p:txBody>
          <a:bodyPr/>
          <a:lstStyle/>
          <a:p>
            <a:fld id="{A38AB544-458A-4F66-A927-3AEDE213CCD7}" type="datetime8">
              <a:rPr lang="en-NG" smtClean="0"/>
              <a:t>09/04/2026 07:01</a:t>
            </a:fld>
            <a:endParaRPr lang="en-NG"/>
          </a:p>
        </p:txBody>
      </p:sp>
      <p:sp>
        <p:nvSpPr>
          <p:cNvPr id="5" name="Footer Placeholder 4">
            <a:extLst>
              <a:ext uri="{FF2B5EF4-FFF2-40B4-BE49-F238E27FC236}">
                <a16:creationId xmlns:a16="http://schemas.microsoft.com/office/drawing/2014/main" id="{19AF497D-1B2F-7A3A-F58A-22DABD551944}"/>
              </a:ext>
            </a:extLst>
          </p:cNvPr>
          <p:cNvSpPr>
            <a:spLocks noGrp="1"/>
          </p:cNvSpPr>
          <p:nvPr>
            <p:ph type="ftr" sz="quarter" idx="11"/>
          </p:nvPr>
        </p:nvSpPr>
        <p:spPr/>
        <p:txBody>
          <a:bodyPr/>
          <a:lstStyle/>
          <a:p>
            <a:r>
              <a:rPr lang="en-GB"/>
              <a:t>RIVERS STATE UNIVERSITY COUNCIL-MANAGEMENT RETREAT APRIL 2026</a:t>
            </a:r>
            <a:endParaRPr lang="en-NG"/>
          </a:p>
        </p:txBody>
      </p:sp>
      <p:sp>
        <p:nvSpPr>
          <p:cNvPr id="6" name="Slide Number Placeholder 5">
            <a:extLst>
              <a:ext uri="{FF2B5EF4-FFF2-40B4-BE49-F238E27FC236}">
                <a16:creationId xmlns:a16="http://schemas.microsoft.com/office/drawing/2014/main" id="{9BEC5FA9-DB90-839B-994E-5440B6564EA0}"/>
              </a:ext>
            </a:extLst>
          </p:cNvPr>
          <p:cNvSpPr>
            <a:spLocks noGrp="1"/>
          </p:cNvSpPr>
          <p:nvPr>
            <p:ph type="sldNum" sz="quarter" idx="12"/>
          </p:nvPr>
        </p:nvSpPr>
        <p:spPr/>
        <p:txBody>
          <a:bodyPr/>
          <a:lstStyle/>
          <a:p>
            <a:fld id="{39861E04-3D39-4E68-B143-389358F2EAD7}" type="slidenum">
              <a:rPr lang="en-NG" smtClean="0"/>
              <a:t>9</a:t>
            </a:fld>
            <a:endParaRPr lang="en-NG"/>
          </a:p>
        </p:txBody>
      </p:sp>
    </p:spTree>
    <p:extLst>
      <p:ext uri="{BB962C8B-B14F-4D97-AF65-F5344CB8AC3E}">
        <p14:creationId xmlns:p14="http://schemas.microsoft.com/office/powerpoint/2010/main" val="3308539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2471</TotalTime>
  <Words>4535</Words>
  <Application>Microsoft Office PowerPoint</Application>
  <PresentationFormat>Widescreen</PresentationFormat>
  <Paragraphs>616</Paragraphs>
  <Slides>85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85</vt:i4>
      </vt:variant>
    </vt:vector>
  </HeadingPairs>
  <TitlesOfParts>
    <vt:vector size="95" baseType="lpstr">
      <vt:lpstr>__Roboto_Flex_f5fae2</vt:lpstr>
      <vt:lpstr>Arial</vt:lpstr>
      <vt:lpstr>Bookman Old Style</vt:lpstr>
      <vt:lpstr>Calibri</vt:lpstr>
      <vt:lpstr>Calibri Light</vt:lpstr>
      <vt:lpstr>Helvetica Neue</vt:lpstr>
      <vt:lpstr>Helvetica Neue, Helvetica, Arial, sans-serif</vt:lpstr>
      <vt:lpstr>Tahoma</vt:lpstr>
      <vt:lpstr>Times New Roman</vt:lpstr>
      <vt:lpstr>Office Theme</vt:lpstr>
      <vt:lpstr>MANAGING A 21ST CENTURY UNIVERSITY: Knowledge, Skills, Quality Assurance and Roles of University Councils and Administrators</vt:lpstr>
      <vt:lpstr>Acknowledgements</vt:lpstr>
      <vt:lpstr>Greetings from the University of Ibadan</vt:lpstr>
      <vt:lpstr>Theme of This Retreat</vt:lpstr>
      <vt:lpstr>Outline</vt:lpstr>
      <vt:lpstr>Figure: Geographical distribution of Total Number of Universities in Nigeria as at April 2026 (Source of data: https://www.nuc.edu.ng) TOTAL = 311 UNIVERSITIES</vt:lpstr>
      <vt:lpstr>Kenneth Mellanby (1908-1993):  The First Principal of University College Ibadan 1947-1953</vt:lpstr>
      <vt:lpstr>To be relevant in this 21st Century, Nigerian Universities must  - </vt:lpstr>
      <vt:lpstr>Strategic Management…</vt:lpstr>
      <vt:lpstr>Why does Rivers State University needs a strategy?</vt:lpstr>
      <vt:lpstr>Why does Rivers State University needs a strategy?...contd.</vt:lpstr>
      <vt:lpstr>Who are the major stakeholders in RSU?</vt:lpstr>
      <vt:lpstr>PowerPoint Presentation</vt:lpstr>
      <vt:lpstr>Leadership &amp; Management</vt:lpstr>
      <vt:lpstr>Workspace for Managers and Leaders</vt:lpstr>
      <vt:lpstr>Governance Structure in Nigerian Public Universities</vt:lpstr>
      <vt:lpstr>Section 2. (1) of the University of Ibadan Act 1962 (as amended) states that………..The University shall consist of – </vt:lpstr>
      <vt:lpstr>Fig: Schematic relationship between Visitor, Council and Senate</vt:lpstr>
      <vt:lpstr>Figure: Typical Governance Structure in Nigerian Universities </vt:lpstr>
      <vt:lpstr>Fig: Schematic representation of Membership of Council &amp; Senate in Federal Universities</vt:lpstr>
      <vt:lpstr>Subject to the provisions of this Act relating to the Visitor,</vt:lpstr>
      <vt:lpstr>PowerPoint Presentation</vt:lpstr>
      <vt:lpstr>PowerPoint Presentation</vt:lpstr>
      <vt:lpstr>PowerPoint Presentation</vt:lpstr>
      <vt:lpstr>Senate</vt:lpstr>
      <vt:lpstr> (2)  Without prejudice to the generality of the foregoing subsection and subject as there mentioned, it shall in particular be the function of the Senate to make provision for -</vt:lpstr>
      <vt:lpstr>PowerPoint Presentation</vt:lpstr>
      <vt:lpstr>PowerPoint Presentation</vt:lpstr>
      <vt:lpstr>PowerPoint Presentation</vt:lpstr>
      <vt:lpstr>PowerPoint Presentation</vt:lpstr>
      <vt:lpstr>PowerPoint Presentation</vt:lpstr>
      <vt:lpstr>PowerPoint Presentation</vt:lpstr>
      <vt:lpstr>What are Academics employed to do?</vt:lpstr>
      <vt:lpstr>Which University in the World Has Produced the Most Nobel Laureates?</vt:lpstr>
      <vt:lpstr>PowerPoint Presentation</vt:lpstr>
      <vt:lpstr>Why Harvard remains at the top</vt:lpstr>
      <vt:lpstr>According to James Bryan Conant, the 23rd President of Harvard University:</vt:lpstr>
      <vt:lpstr>Figure: Strategic Leadership</vt:lpstr>
      <vt:lpstr>Common Strategic Objectives for Universities</vt:lpstr>
      <vt:lpstr>PowerPoint Presentation</vt:lpstr>
      <vt:lpstr>Developing institutional research strategies</vt:lpstr>
      <vt:lpstr>Approaches to strategy development</vt:lpstr>
      <vt:lpstr>Strategic Planning Cycle</vt:lpstr>
      <vt:lpstr>Integrated Planning</vt:lpstr>
      <vt:lpstr>Where to start: the vision</vt:lpstr>
      <vt:lpstr>Where are we now? Analysis and Benchmarking</vt:lpstr>
      <vt:lpstr>Who cares? A market-led approach</vt:lpstr>
      <vt:lpstr>So what’s the strategy?</vt:lpstr>
      <vt:lpstr>Strategic Management is…</vt:lpstr>
      <vt:lpstr>Continuous Process</vt:lpstr>
      <vt:lpstr>Whose job is it anyway?</vt:lpstr>
      <vt:lpstr>Strategic management and  the policy environment</vt:lpstr>
      <vt:lpstr>The Policy Environment</vt:lpstr>
      <vt:lpstr>Reading the “policy landscape”</vt:lpstr>
      <vt:lpstr>Components of a Sound Strategy Document</vt:lpstr>
      <vt:lpstr>PowerPoint Presentation</vt:lpstr>
      <vt:lpstr>PowerPoint Presentation</vt:lpstr>
      <vt:lpstr>PowerPoint Presentation</vt:lpstr>
      <vt:lpstr>PowerPoint Presentation</vt:lpstr>
      <vt:lpstr>Quality Assurance in University Education</vt:lpstr>
      <vt:lpstr>Typical areas covered in QA</vt:lpstr>
      <vt:lpstr>PowerPoint Presentation</vt:lpstr>
      <vt:lpstr>Student-centred Learning as a Quality Assurance Strategy</vt:lpstr>
      <vt:lpstr>Quality Assurance (QA) in 21st-century universities</vt:lpstr>
      <vt:lpstr>PowerPoint Presentation</vt:lpstr>
      <vt:lpstr>PowerPoint Presentation</vt:lpstr>
      <vt:lpstr>PowerPoint Presentation</vt:lpstr>
      <vt:lpstr>PowerPoint Presentation</vt:lpstr>
      <vt:lpstr>Knowledge and Academic Excellence in a 21st-century University</vt:lpstr>
      <vt:lpstr>PowerPoint Presentation</vt:lpstr>
      <vt:lpstr>PowerPoint Presentation</vt:lpstr>
      <vt:lpstr>PowerPoint Presentation</vt:lpstr>
      <vt:lpstr>PowerPoint Presentation</vt:lpstr>
      <vt:lpstr>Skills development in a 21st-century university involves several key elements</vt:lpstr>
      <vt:lpstr>PowerPoint Presentation</vt:lpstr>
      <vt:lpstr>PowerPoint Presentation</vt:lpstr>
      <vt:lpstr>Present Reality in the Nigerian University System</vt:lpstr>
      <vt:lpstr>PowerPoint Presentation</vt:lpstr>
      <vt:lpstr>PowerPoint Presentation</vt:lpstr>
      <vt:lpstr>Tekena N. Tamuno (1932-2015) at his last Convocation Speech as the VC of UI in 1979…</vt:lpstr>
      <vt:lpstr>Concluding Remarks</vt:lpstr>
      <vt:lpstr>PowerPoint Presentation</vt:lpstr>
      <vt:lpstr>University-Industry Collaboration Infrastructure (TRIPLE HELIX MODEL)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idowuolayinka2016@gmail.com</dc:creator>
  <cp:lastModifiedBy>idowuolayinka2016@gmail.com</cp:lastModifiedBy>
  <cp:revision>204</cp:revision>
  <dcterms:created xsi:type="dcterms:W3CDTF">2025-12-24T15:36:51Z</dcterms:created>
  <dcterms:modified xsi:type="dcterms:W3CDTF">2026-04-09T06:31:08Z</dcterms:modified>
</cp:coreProperties>
</file>