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2" name="Shape 10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7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 hasCustomPrompt="1"/>
          </p:nvPr>
        </p:nvSpPr>
        <p:spPr>
          <a:xfrm>
            <a:off x="457198" y="914400"/>
            <a:ext cx="7467603" cy="1572768"/>
          </a:xfrm>
          <a:prstGeom prst="rect">
            <a:avLst/>
          </a:prstGeom>
        </p:spPr>
        <p:txBody>
          <a:bodyPr/>
          <a:lstStyle>
            <a:lvl1pPr>
              <a:lnSpc>
                <a:spcPts val="4600"/>
              </a:lnSpc>
            </a:lvl1pPr>
          </a:lstStyle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sz="half" idx="1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ts val="3000"/>
              </a:lnSpc>
              <a:spcBef>
                <a:spcPts val="0"/>
              </a:spcBef>
              <a:buFontTx/>
              <a:buAutoNum type="arabicPeriod" startAt="1"/>
              <a:defRPr sz="1800"/>
            </a:lvl1pPr>
            <a:lvl2pPr marL="0" indent="0">
              <a:lnSpc>
                <a:spcPts val="3000"/>
              </a:lnSpc>
              <a:spcBef>
                <a:spcPts val="0"/>
              </a:spcBef>
              <a:buSzTx/>
              <a:buFontTx/>
              <a:buNone/>
              <a:defRPr sz="1800"/>
            </a:lvl2pPr>
            <a:lvl3pPr marL="0" indent="0">
              <a:lnSpc>
                <a:spcPts val="3000"/>
              </a:lnSpc>
              <a:spcBef>
                <a:spcPts val="0"/>
              </a:spcBef>
              <a:buSzTx/>
              <a:buFontTx/>
              <a:buNone/>
              <a:defRPr sz="1800"/>
            </a:lvl3pPr>
            <a:lvl4pPr marL="0" indent="0">
              <a:lnSpc>
                <a:spcPts val="3000"/>
              </a:lnSpc>
              <a:spcBef>
                <a:spcPts val="0"/>
              </a:spcBef>
              <a:buSzTx/>
              <a:buFontTx/>
              <a:buNone/>
              <a:defRPr sz="1800"/>
            </a:lvl4pPr>
            <a:lvl5pPr marL="0" indent="0">
              <a:lnSpc>
                <a:spcPts val="3000"/>
              </a:lnSpc>
              <a:spcBef>
                <a:spcPts val="0"/>
              </a:spcBef>
              <a:buSzTx/>
              <a:buFontTx/>
              <a:buNone/>
              <a:defRPr sz="1800"/>
            </a:lvl5pPr>
          </a:lstStyle>
          <a:p>
            <a:pPr/>
            <a:r>
              <a:t>Click to edit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4" name="Picture Placeholder 2"/>
          <p:cNvSpPr/>
          <p:nvPr>
            <p:ph type="pic" sz="quarter" idx="21"/>
          </p:nvPr>
        </p:nvSpPr>
        <p:spPr>
          <a:xfrm>
            <a:off x="8115300" y="1384300"/>
            <a:ext cx="3410712" cy="4572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xfrm>
            <a:off x="8478980" y="6232200"/>
            <a:ext cx="258620" cy="24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 hasCustomPrompt="1"/>
          </p:nvPr>
        </p:nvSpPr>
        <p:spPr>
          <a:xfrm>
            <a:off x="831850" y="4589462"/>
            <a:ext cx="10515600" cy="150019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 hasCustomPrompt="1"/>
          </p:nvPr>
        </p:nvSpPr>
        <p:spPr>
          <a:xfrm>
            <a:off x="839787" y="1681163"/>
            <a:ext cx="5157790" cy="82392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4" indent="-260984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1" y="2057400"/>
            <a:ext cx="3932253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4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 hasCustomPrompt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19868" y="3357245"/>
            <a:ext cx="3028952" cy="1514477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extBox 5"/>
          <p:cNvSpPr txBox="1"/>
          <p:nvPr/>
        </p:nvSpPr>
        <p:spPr>
          <a:xfrm>
            <a:off x="929639" y="1015364"/>
            <a:ext cx="10673717" cy="1246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b="1" sz="41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Fundraising and Investment Strategies for University Advancement</a:t>
            </a:r>
          </a:p>
        </p:txBody>
      </p:sp>
      <p:sp>
        <p:nvSpPr>
          <p:cNvPr id="106" name="TextBox 6"/>
          <p:cNvSpPr txBox="1"/>
          <p:nvPr/>
        </p:nvSpPr>
        <p:spPr>
          <a:xfrm>
            <a:off x="2492773" y="2870935"/>
            <a:ext cx="7372458" cy="1246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41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Prof. Victor S. Dugga, PhD</a:t>
            </a:r>
          </a:p>
          <a:p>
            <a:pPr algn="ctr">
              <a:defRPr i="1" sz="4100">
                <a:solidFill>
                  <a:srgbClr val="002060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MNAL, AvHF, fsonta</a:t>
            </a:r>
          </a:p>
        </p:txBody>
      </p:sp>
      <p:sp>
        <p:nvSpPr>
          <p:cNvPr id="107" name="TextBox 7"/>
          <p:cNvSpPr txBox="1"/>
          <p:nvPr/>
        </p:nvSpPr>
        <p:spPr>
          <a:xfrm>
            <a:off x="866139" y="4832984"/>
            <a:ext cx="10736582" cy="828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z="2400">
                <a:solidFill>
                  <a:srgbClr val="843C0B"/>
                </a:solidFill>
              </a:defRPr>
            </a:pPr>
            <a:r>
              <a:t>Presented at the Retreat The Governing Council, </a:t>
            </a:r>
          </a:p>
          <a:p>
            <a:pPr algn="ctr">
              <a:defRPr b="1" sz="2400">
                <a:solidFill>
                  <a:srgbClr val="843C0B"/>
                </a:solidFill>
              </a:defRPr>
            </a:pPr>
            <a:r>
              <a:t>Rivers State University, 9th April 2026</a:t>
            </a:r>
          </a:p>
        </p:txBody>
      </p:sp>
      <p:sp>
        <p:nvSpPr>
          <p:cNvPr id="108" name="Slide Number Placeholder 1"/>
          <p:cNvSpPr txBox="1"/>
          <p:nvPr>
            <p:ph type="sldNum" sz="quarter" idx="4294967295"/>
          </p:nvPr>
        </p:nvSpPr>
        <p:spPr>
          <a:xfrm>
            <a:off x="11172418" y="6414758"/>
            <a:ext cx="181378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hanging Perspectives and Vanishing lines"/>
          <p:cNvSpPr txBox="1"/>
          <p:nvPr>
            <p:ph type="title"/>
          </p:nvPr>
        </p:nvSpPr>
        <p:spPr>
          <a:xfrm>
            <a:off x="4787900" y="116839"/>
            <a:ext cx="7249794" cy="658497"/>
          </a:xfrm>
          <a:prstGeom prst="rect">
            <a:avLst/>
          </a:prstGeom>
        </p:spPr>
        <p:txBody>
          <a:bodyPr/>
          <a:lstStyle>
            <a:lvl1pPr algn="ctr" defTabSz="1268094">
              <a:defRPr b="1" spc="-100" sz="3700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Cultivation Cycle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469" y="980909"/>
            <a:ext cx="11525793" cy="5672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065" y="212725"/>
            <a:ext cx="11020426" cy="6645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hanging Perspectives and Vanishing lines"/>
          <p:cNvSpPr txBox="1"/>
          <p:nvPr>
            <p:ph type="title"/>
          </p:nvPr>
        </p:nvSpPr>
        <p:spPr>
          <a:xfrm>
            <a:off x="5330824" y="116839"/>
            <a:ext cx="6348097" cy="658497"/>
          </a:xfrm>
          <a:prstGeom prst="rect">
            <a:avLst/>
          </a:prstGeom>
        </p:spPr>
        <p:txBody>
          <a:bodyPr/>
          <a:lstStyle>
            <a:lvl1pPr algn="ctr" defTabSz="1268094">
              <a:defRPr b="1" spc="-100" sz="3700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Types of Fundraising</a:t>
            </a:r>
          </a:p>
        </p:txBody>
      </p:sp>
      <p:pic>
        <p:nvPicPr>
          <p:cNvPr id="153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6095" y="812165"/>
            <a:ext cx="10053320" cy="5314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815" y="908685"/>
            <a:ext cx="8267066" cy="5182235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ext Box 5"/>
          <p:cNvSpPr txBox="1"/>
          <p:nvPr/>
        </p:nvSpPr>
        <p:spPr>
          <a:xfrm>
            <a:off x="8990965" y="828039"/>
            <a:ext cx="3126741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b="1" sz="3200"/>
            </a:pPr>
            <a:r>
              <a:t>Popular sites:</a:t>
            </a:r>
            <a:r>
              <a:rPr b="0"/>
              <a:t> </a:t>
            </a:r>
          </a:p>
          <a:p>
            <a:pPr>
              <a:defRPr sz="3200"/>
            </a:pPr>
            <a:r>
              <a:t>Kickstarter, Indiegogo, and GoFundMe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9975" y="440690"/>
            <a:ext cx="7117716" cy="5643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 txBox="1"/>
          <p:nvPr>
            <p:ph type="title"/>
          </p:nvPr>
        </p:nvSpPr>
        <p:spPr>
          <a:xfrm>
            <a:off x="541019" y="985519"/>
            <a:ext cx="11158857" cy="3844292"/>
          </a:xfrm>
          <a:prstGeom prst="rect">
            <a:avLst/>
          </a:prstGeom>
        </p:spPr>
        <p:txBody>
          <a:bodyPr/>
          <a:lstStyle/>
          <a:p>
            <a:pPr algn="just">
              <a:defRPr sz="3600">
                <a:solidFill>
                  <a:srgbClr val="C00000"/>
                </a:solidFill>
              </a:defRPr>
            </a:pPr>
            <a:r>
              <a:t>Annual Giving</a:t>
            </a:r>
            <a:br/>
            <a:r>
              <a:t>   - Unrestricted, immediate-use gifts</a:t>
            </a:r>
            <a:br/>
            <a:r>
              <a:t>   - Focus: Participation rate, recurring giving program</a:t>
            </a:r>
            <a:r>
              <a:t>me</a:t>
            </a:r>
            <a:r>
              <a:t>s</a:t>
            </a:r>
            <a:br/>
            <a:r>
              <a:t>   - Metric: Donor retention (70%+ is excellence)</a:t>
            </a:r>
          </a:p>
        </p:txBody>
      </p:sp>
      <p:sp>
        <p:nvSpPr>
          <p:cNvPr id="161" name="Slide Number Placeholder 4"/>
          <p:cNvSpPr txBox="1"/>
          <p:nvPr>
            <p:ph type="sldNum" sz="quarter" idx="4294967295"/>
          </p:nvPr>
        </p:nvSpPr>
        <p:spPr>
          <a:xfrm>
            <a:off x="11095173" y="6414758"/>
            <a:ext cx="258620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 Placeholder 4"/>
          <p:cNvSpPr txBox="1"/>
          <p:nvPr>
            <p:ph type="sldNum" sz="quarter" idx="4294967295"/>
          </p:nvPr>
        </p:nvSpPr>
        <p:spPr>
          <a:xfrm>
            <a:off x="11095173" y="6414758"/>
            <a:ext cx="258620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4" name="Title 1"/>
          <p:cNvSpPr txBox="1"/>
          <p:nvPr/>
        </p:nvSpPr>
        <p:spPr>
          <a:xfrm>
            <a:off x="1631314" y="706755"/>
            <a:ext cx="9019542" cy="155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 algn="ctr">
              <a:lnSpc>
                <a:spcPct val="90000"/>
              </a:lnSpc>
              <a:defRPr sz="3600">
                <a:solidFill>
                  <a:srgbClr val="C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Investment </a:t>
            </a:r>
            <a:r>
              <a:t>in Higher Education Management</a:t>
            </a:r>
          </a:p>
        </p:txBody>
      </p:sp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4425" y="2492375"/>
            <a:ext cx="4692650" cy="3307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859" y="1917064"/>
            <a:ext cx="7388861" cy="4186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itle 1"/>
          <p:cNvSpPr txBox="1"/>
          <p:nvPr>
            <p:ph type="title"/>
          </p:nvPr>
        </p:nvSpPr>
        <p:spPr>
          <a:xfrm>
            <a:off x="5228599" y="69042"/>
            <a:ext cx="6305634" cy="735908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C00000"/>
                </a:solidFill>
              </a:defRPr>
            </a:lvl1pPr>
          </a:lstStyle>
          <a:p>
            <a:pPr/>
            <a:r>
              <a:t>The Endowment Model</a:t>
            </a:r>
          </a:p>
        </p:txBody>
      </p:sp>
      <p:sp>
        <p:nvSpPr>
          <p:cNvPr id="169" name="Content Placeholder 2"/>
          <p:cNvSpPr txBox="1"/>
          <p:nvPr>
            <p:ph type="body" idx="1"/>
          </p:nvPr>
        </p:nvSpPr>
        <p:spPr>
          <a:xfrm>
            <a:off x="377190" y="1105534"/>
            <a:ext cx="11560810" cy="5082542"/>
          </a:xfrm>
          <a:prstGeom prst="rect">
            <a:avLst/>
          </a:prstGeom>
        </p:spPr>
        <p:txBody>
          <a:bodyPr/>
          <a:lstStyle/>
          <a:p>
            <a:pPr marL="0" indent="0" algn="just" defTabSz="274320">
              <a:lnSpc>
                <a:spcPct val="80000"/>
              </a:lnSpc>
              <a:spcBef>
                <a:spcPts val="0"/>
              </a:spcBef>
              <a:buSzTx/>
              <a:buNone/>
              <a:defRPr sz="39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</a:t>
            </a:r>
            <a:r>
              <a:rPr b="1"/>
              <a:t>What is an Endowment?</a:t>
            </a:r>
          </a:p>
          <a:p>
            <a:pPr marL="0" indent="0" algn="just" defTabSz="274320">
              <a:lnSpc>
                <a:spcPct val="80000"/>
              </a:lnSpc>
              <a:spcBef>
                <a:spcPts val="0"/>
              </a:spcBef>
              <a:buSzTx/>
              <a:buNone/>
              <a:defRPr sz="39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marL="0" indent="0" algn="just" defTabSz="274320">
              <a:lnSpc>
                <a:spcPct val="80000"/>
              </a:lnSpc>
              <a:spcBef>
                <a:spcPts val="0"/>
              </a:spcBef>
              <a:buSzTx/>
              <a:buNone/>
              <a:defRPr sz="39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- A permanent, self-sustaining fund</a:t>
            </a:r>
          </a:p>
          <a:p>
            <a:pPr marL="0" indent="0" algn="just" defTabSz="274320">
              <a:lnSpc>
                <a:spcPct val="80000"/>
              </a:lnSpc>
              <a:spcBef>
                <a:spcPts val="0"/>
              </a:spcBef>
              <a:buSzTx/>
              <a:buNone/>
              <a:defRPr sz="39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- </a:t>
            </a:r>
            <a:r>
              <a:rPr b="1"/>
              <a:t>Principal </a:t>
            </a:r>
            <a:r>
              <a:t>is preserved; only a portion of earnings is spent annually</a:t>
            </a:r>
            <a:r>
              <a:t>.</a:t>
            </a:r>
          </a:p>
          <a:p>
            <a:pPr marL="0" indent="0" algn="just" defTabSz="274320">
              <a:lnSpc>
                <a:spcPct val="80000"/>
              </a:lnSpc>
              <a:spcBef>
                <a:spcPts val="0"/>
              </a:spcBef>
              <a:buSzTx/>
              <a:buNone/>
              <a:defRPr sz="39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marL="0" indent="0" algn="just" defTabSz="274320">
              <a:lnSpc>
                <a:spcPct val="80000"/>
              </a:lnSpc>
              <a:spcBef>
                <a:spcPts val="0"/>
              </a:spcBef>
              <a:buSzTx/>
              <a:buNone/>
              <a:defRPr sz="39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	 - Pooled investment structure</a:t>
            </a:r>
          </a:p>
          <a:p>
            <a:pPr marL="0" indent="0" algn="just" defTabSz="274320">
              <a:lnSpc>
                <a:spcPct val="80000"/>
              </a:lnSpc>
              <a:spcBef>
                <a:spcPts val="0"/>
              </a:spcBef>
              <a:buSzTx/>
              <a:buNone/>
              <a:defRPr sz="39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- Diversified asset allocation</a:t>
            </a:r>
          </a:p>
          <a:p>
            <a:pPr marL="0" indent="0" algn="just" defTabSz="274320">
              <a:lnSpc>
                <a:spcPct val="80000"/>
              </a:lnSpc>
              <a:spcBef>
                <a:spcPts val="0"/>
              </a:spcBef>
              <a:buSzTx/>
              <a:buNone/>
              <a:defRPr sz="39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- Long-term time horizon (perpetuity)</a:t>
            </a:r>
          </a:p>
        </p:txBody>
      </p:sp>
      <p:sp>
        <p:nvSpPr>
          <p:cNvPr id="170" name="Slide Number Placeholder 4"/>
          <p:cNvSpPr txBox="1"/>
          <p:nvPr>
            <p:ph type="sldNum" sz="quarter" idx="4294967295"/>
          </p:nvPr>
        </p:nvSpPr>
        <p:spPr>
          <a:xfrm>
            <a:off x="11095173" y="6414758"/>
            <a:ext cx="258620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1"/>
          <p:cNvSpPr txBox="1"/>
          <p:nvPr>
            <p:ph type="title"/>
          </p:nvPr>
        </p:nvSpPr>
        <p:spPr>
          <a:xfrm>
            <a:off x="5228590" y="69214"/>
            <a:ext cx="6868795" cy="735967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Endowment Spending Policy</a:t>
            </a:r>
          </a:p>
        </p:txBody>
      </p:sp>
      <p:sp>
        <p:nvSpPr>
          <p:cNvPr id="173" name="Content Placeholder 2"/>
          <p:cNvSpPr txBox="1"/>
          <p:nvPr>
            <p:ph type="body" idx="1"/>
          </p:nvPr>
        </p:nvSpPr>
        <p:spPr>
          <a:xfrm>
            <a:off x="407670" y="1125854"/>
            <a:ext cx="11560810" cy="5082542"/>
          </a:xfrm>
          <a:prstGeom prst="rect">
            <a:avLst/>
          </a:prstGeom>
        </p:spPr>
        <p:txBody>
          <a:bodyPr/>
          <a:lstStyle/>
          <a:p>
            <a:pPr marL="0" indent="0" algn="just" defTabSz="274320">
              <a:lnSpc>
                <a:spcPct val="80000"/>
              </a:lnSpc>
              <a:spcBef>
                <a:spcPts val="0"/>
              </a:spcBef>
              <a:buSzTx/>
              <a:buNone/>
              <a:defRPr sz="4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 Typically 4–5% of trailing 12-quarter average market value</a:t>
            </a:r>
          </a:p>
          <a:p>
            <a:pPr marL="0" indent="0" algn="just" defTabSz="274320">
              <a:lnSpc>
                <a:spcPct val="80000"/>
              </a:lnSpc>
              <a:spcBef>
                <a:spcPts val="0"/>
              </a:spcBef>
              <a:buSzTx/>
              <a:buNone/>
              <a:defRPr sz="4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- Smooths spending volatility during market fluctuations</a:t>
            </a:r>
          </a:p>
          <a:p>
            <a:pPr marL="0" indent="0" algn="just" defTabSz="274320">
              <a:lnSpc>
                <a:spcPct val="80000"/>
              </a:lnSpc>
              <a:spcBef>
                <a:spcPts val="0"/>
              </a:spcBef>
              <a:buSzTx/>
              <a:buNone/>
              <a:defRPr sz="44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- Protects intergenerational equity</a:t>
            </a:r>
          </a:p>
        </p:txBody>
      </p:sp>
      <p:sp>
        <p:nvSpPr>
          <p:cNvPr id="174" name="Slide Number Placeholder 4"/>
          <p:cNvSpPr txBox="1"/>
          <p:nvPr>
            <p:ph type="sldNum" sz="quarter" idx="4294967295"/>
          </p:nvPr>
        </p:nvSpPr>
        <p:spPr>
          <a:xfrm>
            <a:off x="11095173" y="6414758"/>
            <a:ext cx="258620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Box 29"/>
          <p:cNvSpPr txBox="1"/>
          <p:nvPr/>
        </p:nvSpPr>
        <p:spPr>
          <a:xfrm>
            <a:off x="316865" y="1313180"/>
            <a:ext cx="4391660" cy="2881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ts val="7600"/>
              </a:lnSpc>
              <a:defRPr b="1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Diversified Investment Asset Allocation Framework</a:t>
            </a:r>
          </a:p>
        </p:txBody>
      </p:sp>
      <p:pic>
        <p:nvPicPr>
          <p:cNvPr id="17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9159" y="350520"/>
            <a:ext cx="7193282" cy="5538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1"/>
          <p:cNvSpPr txBox="1"/>
          <p:nvPr>
            <p:ph type="title"/>
          </p:nvPr>
        </p:nvSpPr>
        <p:spPr>
          <a:xfrm>
            <a:off x="1369694" y="822325"/>
            <a:ext cx="6443348" cy="568325"/>
          </a:xfrm>
          <a:prstGeom prst="rect">
            <a:avLst/>
          </a:prstGeom>
        </p:spPr>
        <p:txBody>
          <a:bodyPr/>
          <a:lstStyle>
            <a:lvl1pPr defTabSz="337820">
              <a:defRPr sz="2900">
                <a:solidFill>
                  <a:srgbClr val="C00000"/>
                </a:solidFill>
              </a:defRPr>
            </a:lvl1pPr>
          </a:lstStyle>
          <a:p>
            <a:pPr/>
            <a:r>
              <a:t>In this Presentation…</a:t>
            </a:r>
          </a:p>
        </p:txBody>
      </p:sp>
      <p:sp>
        <p:nvSpPr>
          <p:cNvPr id="111" name="Content Placeholder 2"/>
          <p:cNvSpPr txBox="1"/>
          <p:nvPr>
            <p:ph type="body" idx="1"/>
          </p:nvPr>
        </p:nvSpPr>
        <p:spPr>
          <a:xfrm>
            <a:off x="767715" y="1447800"/>
            <a:ext cx="10198735" cy="4632960"/>
          </a:xfrm>
          <a:prstGeom prst="rect">
            <a:avLst/>
          </a:prstGeom>
        </p:spPr>
        <p:txBody>
          <a:bodyPr/>
          <a:lstStyle/>
          <a:p>
            <a:pPr marL="189229" indent="-189229" algn="just" defTabSz="756284">
              <a:lnSpc>
                <a:spcPct val="150000"/>
              </a:lnSpc>
              <a:spcBef>
                <a:spcPts val="700"/>
              </a:spcBef>
              <a:buFont typeface="Calibri"/>
              <a:buChar char="❖"/>
              <a:defRPr b="1"/>
            </a:pPr>
            <a:r>
              <a:t>   The New Reality of Higher Education Finance</a:t>
            </a:r>
          </a:p>
          <a:p>
            <a:pPr marL="189229" indent="-189229" algn="just" defTabSz="756284">
              <a:lnSpc>
                <a:spcPct val="150000"/>
              </a:lnSpc>
              <a:spcBef>
                <a:spcPts val="700"/>
              </a:spcBef>
              <a:buFont typeface="Calibri"/>
              <a:buChar char="❖"/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   </a:t>
            </a:r>
            <a:r>
              <a:t>Fundraising</a:t>
            </a:r>
          </a:p>
          <a:p>
            <a:pPr marL="189229" indent="-189229" algn="just" defTabSz="756284">
              <a:lnSpc>
                <a:spcPct val="150000"/>
              </a:lnSpc>
              <a:spcBef>
                <a:spcPts val="700"/>
              </a:spcBef>
              <a:buFont typeface="Calibri"/>
              <a:buChar char="❖"/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   Investment Strategy Overview </a:t>
            </a:r>
            <a:endParaRPr sz="11200"/>
          </a:p>
          <a:p>
            <a:pPr marL="189229" indent="-189229" algn="just" defTabSz="756284">
              <a:lnSpc>
                <a:spcPct val="150000"/>
              </a:lnSpc>
              <a:spcBef>
                <a:spcPts val="700"/>
              </a:spcBef>
              <a:buFont typeface="Calibri"/>
              <a:buChar char="❖"/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   Integrati</a:t>
            </a:r>
            <a:r>
              <a:t>ng </a:t>
            </a:r>
            <a:r>
              <a:t>Fundraising </a:t>
            </a:r>
            <a:r>
              <a:t>&amp;</a:t>
            </a:r>
            <a:r>
              <a:t> Investments</a:t>
            </a:r>
          </a:p>
          <a:p>
            <a:pPr marL="189229" indent="-189229" algn="just" defTabSz="756284">
              <a:lnSpc>
                <a:spcPct val="150000"/>
              </a:lnSpc>
              <a:spcBef>
                <a:spcPts val="700"/>
              </a:spcBef>
              <a:buFont typeface="Calibri"/>
              <a:buChar char="❖"/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  Emerging Trends and Innovations</a:t>
            </a:r>
          </a:p>
        </p:txBody>
      </p:sp>
      <p:sp>
        <p:nvSpPr>
          <p:cNvPr id="112" name="Slide Number Placeholder 3"/>
          <p:cNvSpPr txBox="1"/>
          <p:nvPr>
            <p:ph type="sldNum" sz="quarter" idx="4294967295"/>
          </p:nvPr>
        </p:nvSpPr>
        <p:spPr>
          <a:xfrm>
            <a:off x="11172417" y="6414758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/>
          <p:nvPr>
            <p:ph type="title"/>
          </p:nvPr>
        </p:nvSpPr>
        <p:spPr>
          <a:xfrm>
            <a:off x="5228590" y="69214"/>
            <a:ext cx="6868795" cy="735967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C00000"/>
                </a:solidFill>
              </a:defRPr>
            </a:lvl1pPr>
          </a:lstStyle>
          <a:p>
            <a:pPr/>
            <a:r>
              <a:t>Governance Structure</a:t>
            </a:r>
          </a:p>
        </p:txBody>
      </p:sp>
      <p:sp>
        <p:nvSpPr>
          <p:cNvPr id="180" name="Content Placeholder 2"/>
          <p:cNvSpPr txBox="1"/>
          <p:nvPr>
            <p:ph type="body" idx="1"/>
          </p:nvPr>
        </p:nvSpPr>
        <p:spPr>
          <a:xfrm>
            <a:off x="407670" y="1125854"/>
            <a:ext cx="11560810" cy="5082542"/>
          </a:xfrm>
          <a:prstGeom prst="rect">
            <a:avLst/>
          </a:prstGeom>
        </p:spPr>
        <p:txBody>
          <a:bodyPr/>
          <a:lstStyle/>
          <a:p>
            <a:pPr marL="0" indent="0" algn="ctr" defTabSz="274320">
              <a:lnSpc>
                <a:spcPct val="80000"/>
              </a:lnSpc>
              <a:spcBef>
                <a:spcPts val="0"/>
              </a:spcBef>
              <a:buSzTx/>
              <a:buNone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Board of Trustees</a:t>
            </a:r>
          </a:p>
          <a:p>
            <a:pPr marL="0" indent="0" algn="ctr" defTabSz="274320">
              <a:lnSpc>
                <a:spcPct val="80000"/>
              </a:lnSpc>
              <a:spcBef>
                <a:spcPts val="0"/>
              </a:spcBef>
              <a:buSzTx/>
              <a:buNone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 ↓</a:t>
            </a:r>
          </a:p>
          <a:p>
            <a:pPr marL="0" indent="0" algn="ctr" defTabSz="274320">
              <a:lnSpc>
                <a:spcPct val="80000"/>
              </a:lnSpc>
              <a:spcBef>
                <a:spcPts val="0"/>
              </a:spcBef>
              <a:buSzTx/>
              <a:buNone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Investment Committee (Trustees + External Experts)</a:t>
            </a:r>
          </a:p>
          <a:p>
            <a:pPr marL="0" indent="0" algn="ctr" defTabSz="274320">
              <a:lnSpc>
                <a:spcPct val="80000"/>
              </a:lnSpc>
              <a:spcBef>
                <a:spcPts val="0"/>
              </a:spcBef>
              <a:buSzTx/>
              <a:buNone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 ↓</a:t>
            </a:r>
          </a:p>
          <a:p>
            <a:pPr marL="0" indent="0" algn="ctr" defTabSz="274320">
              <a:lnSpc>
                <a:spcPct val="80000"/>
              </a:lnSpc>
              <a:spcBef>
                <a:spcPts val="0"/>
              </a:spcBef>
              <a:buSzTx/>
              <a:buNone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Chief Investment Officer (CIO) / Investment Office</a:t>
            </a:r>
          </a:p>
          <a:p>
            <a:pPr marL="0" indent="0" algn="ctr" defTabSz="274320">
              <a:lnSpc>
                <a:spcPct val="80000"/>
              </a:lnSpc>
              <a:spcBef>
                <a:spcPts val="0"/>
              </a:spcBef>
              <a:buSzTx/>
              <a:buNone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 ↓</a:t>
            </a:r>
          </a:p>
          <a:p>
            <a:pPr marL="0" indent="0" algn="ctr" defTabSz="274320">
              <a:lnSpc>
                <a:spcPct val="80000"/>
              </a:lnSpc>
              <a:spcBef>
                <a:spcPts val="0"/>
              </a:spcBef>
              <a:buSzTx/>
              <a:buNone/>
              <a:defRPr sz="40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External Managers (Public Markets, Private Equity, Real Estate, etc.)</a:t>
            </a:r>
          </a:p>
        </p:txBody>
      </p:sp>
      <p:sp>
        <p:nvSpPr>
          <p:cNvPr id="181" name="Slide Number Placeholder 4"/>
          <p:cNvSpPr txBox="1"/>
          <p:nvPr>
            <p:ph type="sldNum" sz="quarter" idx="4294967295"/>
          </p:nvPr>
        </p:nvSpPr>
        <p:spPr>
          <a:xfrm>
            <a:off x="11095173" y="6414758"/>
            <a:ext cx="258620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1"/>
          <p:cNvSpPr txBox="1"/>
          <p:nvPr>
            <p:ph type="title"/>
          </p:nvPr>
        </p:nvSpPr>
        <p:spPr>
          <a:xfrm>
            <a:off x="5254625" y="69214"/>
            <a:ext cx="6842760" cy="973457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C00000"/>
                </a:solidFill>
              </a:defRPr>
            </a:lvl1pPr>
          </a:lstStyle>
          <a:p>
            <a:pPr/>
            <a:r>
              <a:t>Key Risks and Mitigation</a:t>
            </a:r>
          </a:p>
        </p:txBody>
      </p:sp>
      <p:sp>
        <p:nvSpPr>
          <p:cNvPr id="184" name="Content Placeholder 2"/>
          <p:cNvSpPr txBox="1"/>
          <p:nvPr>
            <p:ph type="body" idx="1"/>
          </p:nvPr>
        </p:nvSpPr>
        <p:spPr>
          <a:xfrm>
            <a:off x="407670" y="982344"/>
            <a:ext cx="11560810" cy="5082542"/>
          </a:xfrm>
          <a:prstGeom prst="rect">
            <a:avLst/>
          </a:prstGeom>
        </p:spPr>
        <p:txBody>
          <a:bodyPr/>
          <a:lstStyle/>
          <a:p>
            <a:pPr marL="560070" indent="-560070" algn="just" defTabSz="268833">
              <a:lnSpc>
                <a:spcPct val="80000"/>
              </a:lnSpc>
              <a:spcBef>
                <a:spcPts val="0"/>
              </a:spcBef>
              <a:buFontTx/>
              <a:buChar char="▪"/>
              <a:defRPr b="1"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Market Volatility</a:t>
            </a:r>
            <a:r>
              <a:rPr b="0"/>
              <a:t> - </a:t>
            </a:r>
            <a:r>
              <a:rPr b="0"/>
              <a:t>Donor reluctance during downturns</a:t>
            </a:r>
            <a:r>
              <a:rPr b="0"/>
              <a:t>.</a:t>
            </a:r>
            <a:r>
              <a:rPr b="0"/>
              <a:t> </a:t>
            </a:r>
          </a:p>
          <a:p>
            <a:pPr marL="560070" indent="-560070" algn="just" defTabSz="268833">
              <a:lnSpc>
                <a:spcPct val="80000"/>
              </a:lnSpc>
              <a:spcBef>
                <a:spcPts val="0"/>
              </a:spcBef>
              <a:buFontTx/>
              <a:buChar char="▪"/>
              <a:defRPr b="1"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Endowment value declines</a:t>
            </a:r>
            <a:r>
              <a:rPr b="0"/>
              <a:t> - D</a:t>
            </a:r>
            <a:r>
              <a:rPr b="0"/>
              <a:t>iversified portfolio</a:t>
            </a:r>
            <a:r>
              <a:rPr b="0"/>
              <a:t>.</a:t>
            </a:r>
          </a:p>
          <a:p>
            <a:pPr marL="560070" indent="-560070" algn="just" defTabSz="268833">
              <a:lnSpc>
                <a:spcPct val="80000"/>
              </a:lnSpc>
              <a:spcBef>
                <a:spcPts val="0"/>
              </a:spcBef>
              <a:buFontTx/>
              <a:buChar char="▪"/>
              <a:defRPr b="1"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Reputational Crisis</a:t>
            </a:r>
            <a:r>
              <a:rPr b="0"/>
              <a:t> - </a:t>
            </a:r>
            <a:r>
              <a:rPr b="0"/>
              <a:t>Donor withholding</a:t>
            </a:r>
            <a:r>
              <a:rPr b="0"/>
              <a:t>-</a:t>
            </a:r>
            <a:r>
              <a:rPr b="0"/>
              <a:t> Strong stewardship; crisis communication</a:t>
            </a:r>
            <a:r>
              <a:rPr b="0"/>
              <a:t>.</a:t>
            </a:r>
          </a:p>
          <a:p>
            <a:pPr marL="560070" indent="-560070" algn="just" defTabSz="268833">
              <a:lnSpc>
                <a:spcPct val="80000"/>
              </a:lnSpc>
              <a:spcBef>
                <a:spcPts val="0"/>
              </a:spcBef>
              <a:buFontTx/>
              <a:buChar char="▪"/>
              <a:defRPr b="1"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Donor Fatigue</a:t>
            </a:r>
            <a:r>
              <a:rPr b="0"/>
              <a:t> -</a:t>
            </a:r>
            <a:r>
              <a:rPr b="0"/>
              <a:t> Declining participation</a:t>
            </a:r>
            <a:r>
              <a:rPr b="0"/>
              <a:t>, stewardship.</a:t>
            </a:r>
          </a:p>
          <a:p>
            <a:pPr marL="560070" indent="-560070" algn="just" defTabSz="268833">
              <a:lnSpc>
                <a:spcPct val="80000"/>
              </a:lnSpc>
              <a:spcBef>
                <a:spcPts val="0"/>
              </a:spcBef>
              <a:buFontTx/>
              <a:buChar char="▪"/>
              <a:defRPr b="1"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Inflation</a:t>
            </a:r>
            <a:r>
              <a:t> </a:t>
            </a:r>
            <a:r>
              <a:rPr b="0"/>
              <a:t>- </a:t>
            </a:r>
            <a:r>
              <a:rPr b="0"/>
              <a:t>Larger gift requests needed</a:t>
            </a:r>
            <a:r>
              <a:rPr b="0"/>
              <a:t>.</a:t>
            </a:r>
            <a:r>
              <a:rPr b="0"/>
              <a:t> </a:t>
            </a:r>
          </a:p>
          <a:p>
            <a:pPr marL="560070" indent="-560070" algn="just" defTabSz="268833">
              <a:lnSpc>
                <a:spcPct val="80000"/>
              </a:lnSpc>
              <a:spcBef>
                <a:spcPts val="0"/>
              </a:spcBef>
              <a:buFontTx/>
              <a:buChar char="▪"/>
              <a:defRPr b="1"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Regulatory</a:t>
            </a:r>
            <a:r>
              <a:t> </a:t>
            </a:r>
            <a:r>
              <a:rPr b="0"/>
              <a:t>-</a:t>
            </a:r>
            <a:r>
              <a:rPr b="0"/>
              <a:t> Tax law changes; planned giving emphasis</a:t>
            </a:r>
            <a:r>
              <a:rPr b="0"/>
              <a:t>.</a:t>
            </a:r>
          </a:p>
        </p:txBody>
      </p:sp>
      <p:sp>
        <p:nvSpPr>
          <p:cNvPr id="185" name="Slide Number Placeholder 4"/>
          <p:cNvSpPr txBox="1"/>
          <p:nvPr>
            <p:ph type="sldNum" sz="quarter" idx="4294967295"/>
          </p:nvPr>
        </p:nvSpPr>
        <p:spPr>
          <a:xfrm>
            <a:off x="11095173" y="6414758"/>
            <a:ext cx="258620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 txBox="1"/>
          <p:nvPr>
            <p:ph type="title"/>
          </p:nvPr>
        </p:nvSpPr>
        <p:spPr>
          <a:xfrm>
            <a:off x="5254625" y="69214"/>
            <a:ext cx="6842760" cy="973457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Emerging Trends and Innovations</a:t>
            </a:r>
          </a:p>
        </p:txBody>
      </p:sp>
      <p:sp>
        <p:nvSpPr>
          <p:cNvPr id="188" name="Content Placeholder 2"/>
          <p:cNvSpPr txBox="1"/>
          <p:nvPr>
            <p:ph type="body" idx="1"/>
          </p:nvPr>
        </p:nvSpPr>
        <p:spPr>
          <a:xfrm>
            <a:off x="407670" y="982344"/>
            <a:ext cx="11560810" cy="5082542"/>
          </a:xfrm>
          <a:prstGeom prst="rect">
            <a:avLst/>
          </a:prstGeom>
        </p:spPr>
        <p:txBody>
          <a:bodyPr/>
          <a:lstStyle/>
          <a:p>
            <a:pPr marL="0" indent="0" algn="just" defTabSz="268833">
              <a:lnSpc>
                <a:spcPct val="80000"/>
              </a:lnSpc>
              <a:spcBef>
                <a:spcPts val="0"/>
              </a:spcBef>
              <a:buSzTx/>
              <a:buNone/>
              <a:defRPr b="1"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Fundraising Trends</a:t>
            </a:r>
            <a:r>
              <a:rPr b="0"/>
              <a:t>:</a:t>
            </a:r>
          </a:p>
          <a:p>
            <a:pPr marL="0" indent="0" algn="just" defTabSz="268833">
              <a:lnSpc>
                <a:spcPct val="80000"/>
              </a:lnSpc>
              <a:spcBef>
                <a:spcPts val="0"/>
              </a:spcBef>
              <a:buSzTx/>
              <a:buNone/>
              <a:defRPr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</a:t>
            </a:r>
            <a:r>
              <a:t> </a:t>
            </a:r>
            <a:r>
              <a:t>AI and Predictive Analytics: Identifying prospects earlier, personalizing engagement</a:t>
            </a:r>
          </a:p>
          <a:p>
            <a:pPr marL="0" indent="0" algn="just" defTabSz="268833">
              <a:lnSpc>
                <a:spcPct val="80000"/>
              </a:lnSpc>
              <a:spcBef>
                <a:spcPts val="0"/>
              </a:spcBef>
              <a:buSzTx/>
              <a:buNone/>
              <a:defRPr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</a:t>
            </a:r>
            <a:r>
              <a:t> </a:t>
            </a:r>
            <a:r>
              <a:t>Digital Fundraising: Peer-to-peer, virtual events, cryptocurrency gifts</a:t>
            </a:r>
            <a:r>
              <a:t>.</a:t>
            </a:r>
          </a:p>
          <a:p>
            <a:pPr marL="0" indent="0" algn="just" defTabSz="268833">
              <a:lnSpc>
                <a:spcPct val="80000"/>
              </a:lnSpc>
              <a:spcBef>
                <a:spcPts val="0"/>
              </a:spcBef>
              <a:buSzTx/>
              <a:buNone/>
              <a:defRPr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</a:t>
            </a:r>
            <a:r>
              <a:t> </a:t>
            </a:r>
            <a:r>
              <a:t>Impact Investing Alignment: Donors increasingly interested in gifts that align with their values (ESG, climate, social justice)</a:t>
            </a:r>
          </a:p>
          <a:p>
            <a:pPr marL="0" indent="0" algn="just" defTabSz="268833">
              <a:lnSpc>
                <a:spcPct val="80000"/>
              </a:lnSpc>
              <a:spcBef>
                <a:spcPts val="0"/>
              </a:spcBef>
              <a:buSzTx/>
              <a:buNone/>
              <a:defRPr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</a:t>
            </a:r>
            <a:r>
              <a:t> </a:t>
            </a:r>
            <a:r>
              <a:t>Donor-Advised Funds (DAFs): Fastest-growing giving vehicle; requires strategic engagement</a:t>
            </a:r>
            <a:r>
              <a:t>.</a:t>
            </a:r>
          </a:p>
        </p:txBody>
      </p:sp>
      <p:sp>
        <p:nvSpPr>
          <p:cNvPr id="189" name="Slide Number Placeholder 4"/>
          <p:cNvSpPr txBox="1"/>
          <p:nvPr>
            <p:ph type="sldNum" sz="quarter" idx="4294967295"/>
          </p:nvPr>
        </p:nvSpPr>
        <p:spPr>
          <a:xfrm>
            <a:off x="11095173" y="6414758"/>
            <a:ext cx="258620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1"/>
          <p:cNvSpPr txBox="1"/>
          <p:nvPr>
            <p:ph type="title"/>
          </p:nvPr>
        </p:nvSpPr>
        <p:spPr>
          <a:xfrm>
            <a:off x="5132704" y="140970"/>
            <a:ext cx="6964682" cy="887095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Emerging Trends and Innovations</a:t>
            </a:r>
          </a:p>
        </p:txBody>
      </p:sp>
      <p:sp>
        <p:nvSpPr>
          <p:cNvPr id="192" name="Content Placeholder 2"/>
          <p:cNvSpPr txBox="1"/>
          <p:nvPr>
            <p:ph type="body" idx="1"/>
          </p:nvPr>
        </p:nvSpPr>
        <p:spPr>
          <a:xfrm>
            <a:off x="407670" y="982344"/>
            <a:ext cx="11560810" cy="5082542"/>
          </a:xfrm>
          <a:prstGeom prst="rect">
            <a:avLst/>
          </a:prstGeom>
        </p:spPr>
        <p:txBody>
          <a:bodyPr/>
          <a:lstStyle/>
          <a:p>
            <a:pPr marL="0" indent="0" algn="just" defTabSz="268833">
              <a:lnSpc>
                <a:spcPct val="80000"/>
              </a:lnSpc>
              <a:spcBef>
                <a:spcPts val="0"/>
              </a:spcBef>
              <a:buSzTx/>
              <a:buNone/>
              <a:defRPr b="1"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Investment Trends</a:t>
            </a:r>
            <a:r>
              <a:rPr b="0"/>
              <a:t>:</a:t>
            </a:r>
          </a:p>
          <a:p>
            <a:pPr marL="0" indent="0" algn="just" defTabSz="268833">
              <a:lnSpc>
                <a:spcPct val="80000"/>
              </a:lnSpc>
              <a:spcBef>
                <a:spcPts val="0"/>
              </a:spcBef>
              <a:buSzTx/>
              <a:buNone/>
              <a:defRPr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-ESG Integration: Environmental, social, governance factors in manager selection</a:t>
            </a:r>
          </a:p>
          <a:p>
            <a:pPr marL="0" indent="0" algn="just" defTabSz="268833">
              <a:lnSpc>
                <a:spcPct val="80000"/>
              </a:lnSpc>
              <a:spcBef>
                <a:spcPts val="0"/>
              </a:spcBef>
              <a:buSzTx/>
              <a:buNone/>
              <a:defRPr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 Direct Investing:</a:t>
            </a:r>
            <a:r>
              <a:t> </a:t>
            </a:r>
            <a:r>
              <a:t>Larger endowments investing directly in private companies (bypassing fund fees)</a:t>
            </a:r>
          </a:p>
          <a:p>
            <a:pPr marL="0" indent="0" algn="just" defTabSz="268833">
              <a:lnSpc>
                <a:spcPct val="80000"/>
              </a:lnSpc>
              <a:spcBef>
                <a:spcPts val="0"/>
              </a:spcBef>
              <a:buSzTx/>
              <a:buNone/>
              <a:defRPr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-Liquidity Management: Balancing illiquid allocations with operational liquidity needs</a:t>
            </a:r>
          </a:p>
          <a:p>
            <a:pPr marL="0" indent="0" algn="just" defTabSz="268833">
              <a:lnSpc>
                <a:spcPct val="80000"/>
              </a:lnSpc>
              <a:spcBef>
                <a:spcPts val="0"/>
              </a:spcBef>
              <a:buSzTx/>
              <a:buNone/>
              <a:defRPr sz="392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- Outsourced C</a:t>
            </a:r>
            <a:r>
              <a:t>hief </a:t>
            </a:r>
            <a:r>
              <a:t>I</a:t>
            </a:r>
            <a:r>
              <a:t>nvestment </a:t>
            </a:r>
            <a:r>
              <a:t>O</a:t>
            </a:r>
            <a:r>
              <a:t>fficer</a:t>
            </a:r>
            <a:r>
              <a:t> (OCIO): </a:t>
            </a:r>
            <a:r>
              <a:t>A</a:t>
            </a:r>
            <a:r>
              <a:t>ccess to specialized expertise, increased operational efficiency, and enhanced risk management</a:t>
            </a:r>
            <a:r>
              <a:t>.</a:t>
            </a:r>
          </a:p>
        </p:txBody>
      </p:sp>
      <p:sp>
        <p:nvSpPr>
          <p:cNvPr id="193" name="Slide Number Placeholder 4"/>
          <p:cNvSpPr txBox="1"/>
          <p:nvPr>
            <p:ph type="sldNum" sz="quarter" idx="4294967295"/>
          </p:nvPr>
        </p:nvSpPr>
        <p:spPr>
          <a:xfrm>
            <a:off x="11095173" y="6414758"/>
            <a:ext cx="258620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hallenges  to  STEAM Learning in Nigeria"/>
          <p:cNvSpPr txBox="1"/>
          <p:nvPr>
            <p:ph type="title"/>
          </p:nvPr>
        </p:nvSpPr>
        <p:spPr>
          <a:xfrm>
            <a:off x="5193029" y="55880"/>
            <a:ext cx="6149976" cy="848995"/>
          </a:xfrm>
          <a:prstGeom prst="rect">
            <a:avLst/>
          </a:prstGeom>
        </p:spPr>
        <p:txBody>
          <a:bodyPr/>
          <a:lstStyle>
            <a:lvl1pPr algn="ctr">
              <a:defRPr spc="-100"/>
            </a:lvl1pPr>
          </a:lstStyle>
          <a:p>
            <a:pPr/>
            <a:r>
              <a:t>Conclusion</a:t>
            </a:r>
          </a:p>
        </p:txBody>
      </p:sp>
      <p:sp>
        <p:nvSpPr>
          <p:cNvPr id="196" name="One country different levels of education and facilities…"/>
          <p:cNvSpPr txBox="1"/>
          <p:nvPr>
            <p:ph type="body" idx="1"/>
          </p:nvPr>
        </p:nvSpPr>
        <p:spPr>
          <a:xfrm>
            <a:off x="407217" y="1124627"/>
            <a:ext cx="11665075" cy="3004113"/>
          </a:xfrm>
          <a:prstGeom prst="rect">
            <a:avLst/>
          </a:prstGeom>
        </p:spPr>
        <p:txBody>
          <a:bodyPr/>
          <a:lstStyle/>
          <a:p>
            <a:pPr marL="252729" indent="-252729" algn="just" defTabSz="411480">
              <a:lnSpc>
                <a:spcPct val="80000"/>
              </a:lnSpc>
              <a:buFontTx/>
              <a:defRPr sz="3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Fundraising fuels the present; investment secures the future. The most resilient universities manage both as an integrated capital strategy, not separate functions</a:t>
            </a:r>
            <a:r>
              <a:t>.</a:t>
            </a:r>
          </a:p>
          <a:p>
            <a:pPr marL="252729" indent="-252729" algn="just" defTabSz="411480">
              <a:lnSpc>
                <a:spcPct val="80000"/>
              </a:lnSpc>
              <a:buFontTx/>
              <a:defRPr sz="3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Continuous engagement with the broader community as volunteers, donors, etc.</a:t>
            </a:r>
          </a:p>
          <a:p>
            <a:pPr marL="252729" indent="-252729" algn="just" defTabSz="411480">
              <a:lnSpc>
                <a:spcPct val="80000"/>
              </a:lnSpc>
              <a:buFontTx/>
              <a:defRPr sz="32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Optimizing management skills.</a:t>
            </a:r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6045" y="3068954"/>
            <a:ext cx="5717541" cy="29952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8880" y="909955"/>
            <a:ext cx="9534526" cy="47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lide Number Placeholder 3"/>
          <p:cNvSpPr txBox="1"/>
          <p:nvPr>
            <p:ph type="sldNum" sz="quarter" idx="4294967295"/>
          </p:nvPr>
        </p:nvSpPr>
        <p:spPr>
          <a:xfrm>
            <a:off x="11095176" y="6414758"/>
            <a:ext cx="258620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1" name="svdugga@gmail.com"/>
          <p:cNvSpPr txBox="1"/>
          <p:nvPr/>
        </p:nvSpPr>
        <p:spPr>
          <a:xfrm>
            <a:off x="6073775" y="5373370"/>
            <a:ext cx="4670425" cy="549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749934">
              <a:lnSpc>
                <a:spcPct val="90000"/>
              </a:lnSpc>
              <a:defRPr b="1" sz="3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svdugga@gmail.com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3"/>
          <p:cNvSpPr txBox="1"/>
          <p:nvPr>
            <p:ph type="sldNum" sz="quarter" idx="4294967295"/>
          </p:nvPr>
        </p:nvSpPr>
        <p:spPr>
          <a:xfrm>
            <a:off x="11172417" y="6414758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1679" y="790575"/>
            <a:ext cx="7578092" cy="5211446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Content Placeholder 2"/>
          <p:cNvSpPr txBox="1"/>
          <p:nvPr>
            <p:ph type="body" sz="half" idx="1"/>
          </p:nvPr>
        </p:nvSpPr>
        <p:spPr>
          <a:xfrm>
            <a:off x="170814" y="1052829"/>
            <a:ext cx="4144647" cy="5090797"/>
          </a:xfrm>
          <a:prstGeom prst="rect">
            <a:avLst/>
          </a:prstGeom>
        </p:spPr>
        <p:txBody>
          <a:bodyPr/>
          <a:lstStyle/>
          <a:p>
            <a:pPr marL="175983" indent="-175983" algn="just" defTabSz="703345">
              <a:lnSpc>
                <a:spcPct val="100000"/>
              </a:lnSpc>
              <a:spcBef>
                <a:spcPts val="600"/>
              </a:spcBef>
              <a:buFont typeface="Calibri"/>
              <a:buChar char="❖"/>
              <a:defRPr b="1" sz="1674">
                <a:latin typeface="Times New Roman Regular"/>
                <a:ea typeface="Times New Roman Regular"/>
                <a:cs typeface="Times New Roman Regular"/>
                <a:sym typeface="Times New Roman Regular"/>
              </a:defRPr>
            </a:pPr>
            <a:r>
              <a:t>   Billionaire hedge fund owner Chris Rokos is to donate £190m to the University of Cambridge.</a:t>
            </a:r>
            <a:r>
              <a:t> He attended Oxford University!</a:t>
            </a:r>
          </a:p>
          <a:p>
            <a:pPr marL="175983" indent="-175983" algn="just" defTabSz="703345">
              <a:lnSpc>
                <a:spcPct val="100000"/>
              </a:lnSpc>
              <a:spcBef>
                <a:spcPts val="600"/>
              </a:spcBef>
              <a:buFont typeface="Calibri"/>
              <a:buChar char="❖"/>
              <a:defRPr b="1" sz="1674">
                <a:latin typeface="Times New Roman Regular"/>
                <a:ea typeface="Times New Roman Regular"/>
                <a:cs typeface="Times New Roman Regular"/>
                <a:sym typeface="Times New Roman Regular"/>
              </a:defRPr>
            </a:pPr>
            <a:r>
              <a:t>   </a:t>
            </a:r>
            <a:r>
              <a:t>“T</a:t>
            </a:r>
            <a:r>
              <a:t>he largest single donation made to a British university in modern times".</a:t>
            </a:r>
          </a:p>
          <a:p>
            <a:pPr marL="175983" indent="-175983" algn="just" defTabSz="703345">
              <a:lnSpc>
                <a:spcPct val="100000"/>
              </a:lnSpc>
              <a:spcBef>
                <a:spcPts val="600"/>
              </a:spcBef>
              <a:buFont typeface="Calibri"/>
              <a:buChar char="❖"/>
              <a:defRPr b="1" sz="1674">
                <a:latin typeface="Times New Roman Regular"/>
                <a:ea typeface="Times New Roman Regular"/>
                <a:cs typeface="Times New Roman Regular"/>
                <a:sym typeface="Times New Roman Regular"/>
              </a:defRPr>
            </a:pPr>
            <a:r>
              <a:t>  </a:t>
            </a:r>
            <a:r>
              <a:t>To </a:t>
            </a:r>
            <a:r>
              <a:t>create a school of government in Cambridge named after him</a:t>
            </a:r>
            <a:r>
              <a:t>.</a:t>
            </a:r>
          </a:p>
          <a:p>
            <a:pPr marL="175983" indent="-175983" algn="just" defTabSz="703345">
              <a:lnSpc>
                <a:spcPct val="100000"/>
              </a:lnSpc>
              <a:spcBef>
                <a:spcPts val="600"/>
              </a:spcBef>
              <a:buFont typeface="Calibri"/>
              <a:buChar char="❖"/>
              <a:defRPr b="1" sz="1674">
                <a:latin typeface="Times New Roman Regular"/>
                <a:ea typeface="Times New Roman Regular"/>
                <a:cs typeface="Times New Roman Regular"/>
                <a:sym typeface="Times New Roman Regular"/>
              </a:defRPr>
            </a:pPr>
            <a:r>
              <a:t>  He won a scholarship to Eton College after attending a state primary school, and studied mathematics at Pembroke College, Oxford</a:t>
            </a:r>
            <a:r>
              <a:t>. </a:t>
            </a:r>
          </a:p>
          <a:p>
            <a:pPr marL="175983" indent="-175983" algn="just" defTabSz="703345">
              <a:lnSpc>
                <a:spcPct val="100000"/>
              </a:lnSpc>
              <a:spcBef>
                <a:spcPts val="600"/>
              </a:spcBef>
              <a:buFont typeface="Calibri"/>
              <a:buChar char="❖"/>
              <a:defRPr b="1" sz="1674">
                <a:latin typeface="Times New Roman Regular"/>
                <a:ea typeface="Times New Roman Regular"/>
                <a:cs typeface="Times New Roman Regular"/>
                <a:sym typeface="Times New Roman Regular"/>
              </a:defRPr>
            </a:pPr>
            <a:r>
              <a:t> Dr Elisabeth Kendall, President of Girton College, Cambrdge University, was friends with Rokos when they were undergraduates together in Oxford!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xfrm>
            <a:off x="5166995" y="102235"/>
            <a:ext cx="6350001" cy="907414"/>
          </a:xfrm>
          <a:prstGeom prst="rect">
            <a:avLst/>
          </a:prstGeom>
        </p:spPr>
        <p:txBody>
          <a:bodyPr/>
          <a:lstStyle>
            <a:lvl1pPr algn="ctr" defTabSz="337820">
              <a:defRPr sz="3600">
                <a:solidFill>
                  <a:srgbClr val="C00000"/>
                </a:solidFill>
              </a:defRPr>
            </a:lvl1pPr>
          </a:lstStyle>
          <a:p>
            <a:pPr/>
            <a:r>
              <a:t>The Strategic Context</a:t>
            </a:r>
          </a:p>
        </p:txBody>
      </p:sp>
      <p:sp>
        <p:nvSpPr>
          <p:cNvPr id="119" name="Content Placeholder 2"/>
          <p:cNvSpPr txBox="1"/>
          <p:nvPr>
            <p:ph type="body" idx="1"/>
          </p:nvPr>
        </p:nvSpPr>
        <p:spPr>
          <a:xfrm>
            <a:off x="744219" y="1421764"/>
            <a:ext cx="10222232" cy="4658996"/>
          </a:xfrm>
          <a:prstGeom prst="rect">
            <a:avLst/>
          </a:prstGeom>
        </p:spPr>
        <p:txBody>
          <a:bodyPr/>
          <a:lstStyle/>
          <a:p>
            <a:pPr marL="189229" indent="-189229" algn="just" defTabSz="756284">
              <a:lnSpc>
                <a:spcPct val="150000"/>
              </a:lnSpc>
              <a:spcBef>
                <a:spcPts val="700"/>
              </a:spcBef>
              <a:buFont typeface="Calibri"/>
              <a:buChar char="❖"/>
              <a:defRPr b="1"/>
            </a:pPr>
            <a:r>
              <a:t>   </a:t>
            </a:r>
            <a:r>
              <a:t>Increasing </a:t>
            </a:r>
            <a:r>
              <a:t>demographic pools of students</a:t>
            </a:r>
          </a:p>
          <a:p>
            <a:pPr marL="189229" indent="-189229" algn="just" defTabSz="756284">
              <a:lnSpc>
                <a:spcPct val="150000"/>
              </a:lnSpc>
              <a:spcBef>
                <a:spcPts val="700"/>
              </a:spcBef>
              <a:buFont typeface="Calibri"/>
              <a:buChar char="❖"/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  Rising operational costs (</a:t>
            </a:r>
            <a:r>
              <a:t>salaries</a:t>
            </a:r>
            <a:r>
              <a:t>, facilities, technology)</a:t>
            </a:r>
          </a:p>
          <a:p>
            <a:pPr marL="189229" indent="-189229" algn="just" defTabSz="756284">
              <a:lnSpc>
                <a:spcPct val="150000"/>
              </a:lnSpc>
              <a:spcBef>
                <a:spcPts val="700"/>
              </a:spcBef>
              <a:buFont typeface="Calibri"/>
              <a:buChar char="❖"/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  Volatility in tuition-dependent revenue models</a:t>
            </a:r>
          </a:p>
          <a:p>
            <a:pPr marL="189229" indent="-189229" algn="just" defTabSz="756284">
              <a:lnSpc>
                <a:spcPct val="150000"/>
              </a:lnSpc>
              <a:spcBef>
                <a:spcPts val="700"/>
              </a:spcBef>
              <a:buFont typeface="Calibri"/>
              <a:buChar char="❖"/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  Increasing demand for student financial aid</a:t>
            </a:r>
          </a:p>
          <a:p>
            <a:pPr marL="189229" indent="-189229" algn="just" defTabSz="756284">
              <a:lnSpc>
                <a:spcPct val="150000"/>
              </a:lnSpc>
              <a:spcBef>
                <a:spcPts val="700"/>
              </a:spcBef>
              <a:buFont typeface="Calibri"/>
              <a:buChar char="❖"/>
              <a:defRPr b="1">
                <a:latin typeface="+mj-lt"/>
                <a:ea typeface="+mj-ea"/>
                <a:cs typeface="+mj-cs"/>
                <a:sym typeface="Helvetica"/>
              </a:defRPr>
            </a:pPr>
            <a:r>
              <a:t>  Global rankings and competitiveness</a:t>
            </a:r>
          </a:p>
        </p:txBody>
      </p:sp>
      <p:sp>
        <p:nvSpPr>
          <p:cNvPr id="120" name="Slide Number Placeholder 3"/>
          <p:cNvSpPr txBox="1"/>
          <p:nvPr>
            <p:ph type="sldNum" sz="quarter" idx="4294967295"/>
          </p:nvPr>
        </p:nvSpPr>
        <p:spPr>
          <a:xfrm>
            <a:off x="11172417" y="6414758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/>
          <p:nvPr>
            <p:ph type="title"/>
          </p:nvPr>
        </p:nvSpPr>
        <p:spPr>
          <a:xfrm>
            <a:off x="5208269" y="148589"/>
            <a:ext cx="6663692" cy="1266826"/>
          </a:xfrm>
          <a:prstGeom prst="rect">
            <a:avLst/>
          </a:prstGeom>
        </p:spPr>
        <p:txBody>
          <a:bodyPr/>
          <a:lstStyle>
            <a:lvl1pPr defTabSz="671455">
              <a:defRPr b="1" sz="2790">
                <a:solidFill>
                  <a:srgbClr val="C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Securing the Future: Fundraising and Investment Strategies for University Advancement</a:t>
            </a:r>
          </a:p>
        </p:txBody>
      </p:sp>
      <p:sp>
        <p:nvSpPr>
          <p:cNvPr id="123" name="Slide Number Placeholder 3"/>
          <p:cNvSpPr txBox="1"/>
          <p:nvPr>
            <p:ph type="sldNum" sz="quarter" idx="4294967295"/>
          </p:nvPr>
        </p:nvSpPr>
        <p:spPr>
          <a:xfrm>
            <a:off x="11172417" y="6414758"/>
            <a:ext cx="181379" cy="248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745" y="2204720"/>
            <a:ext cx="4726941" cy="2821305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ext Box 2"/>
          <p:cNvSpPr txBox="1"/>
          <p:nvPr/>
        </p:nvSpPr>
        <p:spPr>
          <a:xfrm>
            <a:off x="1089660" y="1296669"/>
            <a:ext cx="3035301" cy="601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4000">
                <a:latin typeface="+mn-lt"/>
                <a:ea typeface="+mn-ea"/>
                <a:cs typeface="+mn-cs"/>
                <a:sym typeface="Calibri"/>
              </a:defRPr>
            </a:pPr>
            <a:r>
              <a:t>Fundraising</a:t>
            </a:r>
            <a:r>
              <a:rPr b="0"/>
              <a:t>                                                   </a:t>
            </a:r>
          </a:p>
        </p:txBody>
      </p:sp>
      <p:sp>
        <p:nvSpPr>
          <p:cNvPr id="126" name="Text Box 4"/>
          <p:cNvSpPr txBox="1"/>
          <p:nvPr/>
        </p:nvSpPr>
        <p:spPr>
          <a:xfrm>
            <a:off x="6381750" y="1416685"/>
            <a:ext cx="4148455" cy="601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b="1" sz="4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Investment</a:t>
            </a:r>
          </a:p>
        </p:txBody>
      </p:sp>
      <p:sp>
        <p:nvSpPr>
          <p:cNvPr id="127" name="Text Box 6"/>
          <p:cNvSpPr txBox="1"/>
          <p:nvPr/>
        </p:nvSpPr>
        <p:spPr>
          <a:xfrm>
            <a:off x="407670" y="4961890"/>
            <a:ext cx="4996815" cy="99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2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Current fundraising (immediate impact)</a:t>
            </a:r>
          </a:p>
        </p:txBody>
      </p:sp>
      <p:sp>
        <p:nvSpPr>
          <p:cNvPr id="128" name="Text Box 7"/>
          <p:cNvSpPr txBox="1"/>
          <p:nvPr/>
        </p:nvSpPr>
        <p:spPr>
          <a:xfrm>
            <a:off x="5568315" y="5227320"/>
            <a:ext cx="6495416" cy="87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sz="2800">
                <a:latin typeface="+mn-lt"/>
                <a:ea typeface="+mn-ea"/>
                <a:cs typeface="+mn-cs"/>
                <a:sym typeface="Calibri"/>
              </a:defRPr>
            </a:pPr>
            <a:r>
              <a:t> </a:t>
            </a:r>
            <a:r>
              <a:t>Endowment investment (perpetual sustainability) - </a:t>
            </a:r>
            <a:r>
              <a:t>growing </a:t>
            </a:r>
            <a:r>
              <a:t> a </a:t>
            </a:r>
            <a:r>
              <a:t>tree</a:t>
            </a:r>
          </a:p>
        </p:txBody>
      </p:sp>
      <p:pic>
        <p:nvPicPr>
          <p:cNvPr id="129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81750" y="2260600"/>
            <a:ext cx="4568825" cy="27146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3660" y="908685"/>
            <a:ext cx="10404476" cy="5314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hanging Perspectives and Vanishing lines"/>
          <p:cNvSpPr txBox="1"/>
          <p:nvPr>
            <p:ph type="title"/>
          </p:nvPr>
        </p:nvSpPr>
        <p:spPr>
          <a:xfrm>
            <a:off x="4321173" y="256537"/>
            <a:ext cx="7089142" cy="867415"/>
          </a:xfrm>
          <a:prstGeom prst="rect">
            <a:avLst/>
          </a:prstGeom>
        </p:spPr>
        <p:txBody>
          <a:bodyPr/>
          <a:lstStyle>
            <a:lvl1pPr algn="ctr" defTabSz="1901825">
              <a:defRPr b="1" spc="-100" sz="4300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What is Fundraising?</a:t>
            </a:r>
          </a:p>
        </p:txBody>
      </p:sp>
      <p:sp>
        <p:nvSpPr>
          <p:cNvPr id="134" name="Theatre as an art traditionally identified with dancing, singing, acting……"/>
          <p:cNvSpPr txBox="1"/>
          <p:nvPr>
            <p:ph type="body" sz="half" idx="1"/>
          </p:nvPr>
        </p:nvSpPr>
        <p:spPr>
          <a:xfrm>
            <a:off x="557529" y="1365885"/>
            <a:ext cx="10981057" cy="1774191"/>
          </a:xfrm>
          <a:prstGeom prst="rect">
            <a:avLst/>
          </a:prstGeom>
        </p:spPr>
        <p:txBody>
          <a:bodyPr/>
          <a:lstStyle/>
          <a:p>
            <a:pPr marL="370840" indent="-370840" algn="just" defTabSz="352425">
              <a:lnSpc>
                <a:spcPct val="100000"/>
              </a:lnSpc>
              <a:spcBef>
                <a:spcPts val="0"/>
              </a:spcBef>
              <a:buFontTx/>
              <a:defRPr sz="3700">
                <a:solidFill>
                  <a:srgbClr val="35334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Seeking </a:t>
            </a:r>
            <a:r>
              <a:rPr b="1"/>
              <a:t>additional </a:t>
            </a:r>
            <a:r>
              <a:t>external resources to develop specific </a:t>
            </a:r>
            <a:r>
              <a:rPr b="1"/>
              <a:t>projects </a:t>
            </a:r>
            <a:r>
              <a:t>or to provide </a:t>
            </a:r>
            <a:r>
              <a:rPr b="1"/>
              <a:t>general </a:t>
            </a:r>
            <a:r>
              <a:t>support to the institution</a:t>
            </a:r>
          </a:p>
        </p:txBody>
      </p:sp>
      <p:sp>
        <p:nvSpPr>
          <p:cNvPr id="135" name="Text Box 1"/>
          <p:cNvSpPr txBox="1"/>
          <p:nvPr/>
        </p:nvSpPr>
        <p:spPr>
          <a:xfrm>
            <a:off x="651506" y="3451225"/>
            <a:ext cx="11106158" cy="24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401320" indent="-401320" algn="just" defTabSz="374650">
              <a:buSzPct val="100000"/>
              <a:buChar char="•"/>
              <a:defRPr sz="4000">
                <a:solidFill>
                  <a:srgbClr val="35334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The </a:t>
            </a:r>
            <a:r>
              <a:rPr b="1"/>
              <a:t>process </a:t>
            </a:r>
            <a:r>
              <a:t>of </a:t>
            </a:r>
            <a:r>
              <a:rPr b="1"/>
              <a:t>soliciting </a:t>
            </a:r>
            <a:r>
              <a:t>and </a:t>
            </a:r>
            <a:r>
              <a:rPr b="1"/>
              <a:t>gathering </a:t>
            </a:r>
            <a:r>
              <a:rPr i="1"/>
              <a:t>voluntary </a:t>
            </a:r>
            <a:r>
              <a:rPr b="1"/>
              <a:t>contributions </a:t>
            </a:r>
            <a:r>
              <a:t>of </a:t>
            </a:r>
            <a:r>
              <a:rPr b="1"/>
              <a:t>money </a:t>
            </a:r>
            <a:r>
              <a:t>and </a:t>
            </a:r>
            <a:r>
              <a:rPr b="1"/>
              <a:t>other resources</a:t>
            </a:r>
            <a:r>
              <a:t>, by requesting donations from </a:t>
            </a:r>
            <a:r>
              <a:rPr b="1"/>
              <a:t>individual</a:t>
            </a:r>
            <a:r>
              <a:t>, </a:t>
            </a:r>
            <a:r>
              <a:rPr b="1"/>
              <a:t>businesses</a:t>
            </a:r>
            <a:r>
              <a:t>, charitable </a:t>
            </a:r>
            <a:r>
              <a:rPr b="1"/>
              <a:t>foundations </a:t>
            </a:r>
            <a:r>
              <a:t>or </a:t>
            </a:r>
            <a:r>
              <a:rPr b="1"/>
              <a:t>governmental agencies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hanging Perspectives and Vanishing lines"/>
          <p:cNvSpPr txBox="1"/>
          <p:nvPr>
            <p:ph type="title"/>
          </p:nvPr>
        </p:nvSpPr>
        <p:spPr>
          <a:xfrm>
            <a:off x="4966970" y="256539"/>
            <a:ext cx="7062470" cy="867412"/>
          </a:xfrm>
          <a:prstGeom prst="rect">
            <a:avLst/>
          </a:prstGeom>
        </p:spPr>
        <p:txBody>
          <a:bodyPr/>
          <a:lstStyle>
            <a:lvl1pPr algn="ctr" defTabSz="1901825">
              <a:defRPr b="1" spc="-100" sz="4300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Why do people give?</a:t>
            </a:r>
          </a:p>
        </p:txBody>
      </p:sp>
      <p:sp>
        <p:nvSpPr>
          <p:cNvPr id="138" name="Theatre as an art traditionally identified with dancing, singing, acting……"/>
          <p:cNvSpPr txBox="1"/>
          <p:nvPr>
            <p:ph type="body" sz="half" idx="1"/>
          </p:nvPr>
        </p:nvSpPr>
        <p:spPr>
          <a:xfrm>
            <a:off x="746760" y="1056001"/>
            <a:ext cx="5478780" cy="5719453"/>
          </a:xfrm>
          <a:prstGeom prst="rect">
            <a:avLst/>
          </a:prstGeom>
        </p:spPr>
        <p:txBody>
          <a:bodyPr/>
          <a:lstStyle/>
          <a:p>
            <a:pPr marL="0" indent="0" algn="ctr" defTabSz="352425">
              <a:spcBef>
                <a:spcPts val="0"/>
              </a:spcBef>
              <a:buSzTx/>
              <a:buNone/>
              <a:defRPr b="1" sz="3700">
                <a:solidFill>
                  <a:srgbClr val="35334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8 Reasons</a:t>
            </a:r>
            <a:r>
              <a:t> for giving</a:t>
            </a:r>
            <a:r>
              <a:t>:</a:t>
            </a:r>
          </a:p>
          <a:p>
            <a:pPr marL="0" indent="0" algn="just" defTabSz="352425">
              <a:spcBef>
                <a:spcPts val="0"/>
              </a:spcBef>
              <a:buSzTx/>
              <a:buNone/>
              <a:defRPr sz="4000">
                <a:solidFill>
                  <a:srgbClr val="35334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i. Awareness of need; </a:t>
            </a:r>
          </a:p>
          <a:p>
            <a:pPr marL="0" indent="0" algn="just" defTabSz="352425">
              <a:spcBef>
                <a:spcPts val="0"/>
              </a:spcBef>
              <a:buSzTx/>
              <a:buNone/>
              <a:defRPr sz="4000">
                <a:solidFill>
                  <a:srgbClr val="35334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ii. Solicitation; </a:t>
            </a:r>
          </a:p>
          <a:p>
            <a:pPr marL="0" indent="0" algn="just" defTabSz="352425">
              <a:spcBef>
                <a:spcPts val="0"/>
              </a:spcBef>
              <a:buSzTx/>
              <a:buNone/>
              <a:defRPr sz="4000">
                <a:solidFill>
                  <a:srgbClr val="35334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iii. Costs and benefits; </a:t>
            </a:r>
          </a:p>
          <a:p>
            <a:pPr marL="0" indent="0" algn="just" defTabSz="352425">
              <a:spcBef>
                <a:spcPts val="0"/>
              </a:spcBef>
              <a:buSzTx/>
              <a:buNone/>
              <a:defRPr sz="4000">
                <a:solidFill>
                  <a:srgbClr val="35334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iv. Altruism; </a:t>
            </a:r>
          </a:p>
          <a:p>
            <a:pPr marL="0" indent="0" algn="just" defTabSz="352425">
              <a:spcBef>
                <a:spcPts val="0"/>
              </a:spcBef>
              <a:buSzTx/>
              <a:buNone/>
              <a:defRPr sz="4000">
                <a:solidFill>
                  <a:srgbClr val="35334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v. Reputation; </a:t>
            </a:r>
          </a:p>
          <a:p>
            <a:pPr marL="0" indent="0" algn="just" defTabSz="352425">
              <a:spcBef>
                <a:spcPts val="0"/>
              </a:spcBef>
              <a:buSzTx/>
              <a:buNone/>
              <a:defRPr sz="4000">
                <a:solidFill>
                  <a:srgbClr val="35334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vi. Psychological benefits; </a:t>
            </a:r>
          </a:p>
          <a:p>
            <a:pPr marL="0" indent="0" algn="just" defTabSz="352425">
              <a:spcBef>
                <a:spcPts val="0"/>
              </a:spcBef>
              <a:buSzTx/>
              <a:buNone/>
              <a:defRPr sz="4000">
                <a:solidFill>
                  <a:srgbClr val="35334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vii. Values; </a:t>
            </a:r>
          </a:p>
          <a:p>
            <a:pPr marL="0" indent="0" algn="just" defTabSz="352425">
              <a:spcBef>
                <a:spcPts val="0"/>
              </a:spcBef>
              <a:buSzTx/>
              <a:buNone/>
              <a:defRPr sz="4000">
                <a:solidFill>
                  <a:srgbClr val="35334E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viii. Efficacy.</a:t>
            </a:r>
          </a:p>
        </p:txBody>
      </p:sp>
      <p:pic>
        <p:nvPicPr>
          <p:cNvPr id="13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0618" y="1196975"/>
            <a:ext cx="5894072" cy="4877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TEM  to  STEAM"/>
          <p:cNvSpPr txBox="1"/>
          <p:nvPr>
            <p:ph type="title"/>
          </p:nvPr>
        </p:nvSpPr>
        <p:spPr>
          <a:xfrm>
            <a:off x="5071745" y="161924"/>
            <a:ext cx="7078345" cy="646432"/>
          </a:xfrm>
          <a:prstGeom prst="rect">
            <a:avLst/>
          </a:prstGeom>
        </p:spPr>
        <p:txBody>
          <a:bodyPr/>
          <a:lstStyle>
            <a:lvl1pPr algn="ctr" defTabSz="2106295">
              <a:defRPr b="1" spc="-200" sz="3700">
                <a:latin typeface="Carlito"/>
                <a:ea typeface="Carlito"/>
                <a:cs typeface="Carlito"/>
                <a:sym typeface="Carlito"/>
              </a:defRPr>
            </a:lvl1pPr>
          </a:lstStyle>
          <a:p>
            <a:pPr/>
            <a:r>
              <a:t>Principles of Fundraising</a:t>
            </a:r>
          </a:p>
        </p:txBody>
      </p:sp>
      <p:sp>
        <p:nvSpPr>
          <p:cNvPr id="142" name="An old educational idea…"/>
          <p:cNvSpPr txBox="1"/>
          <p:nvPr>
            <p:ph type="body" idx="1"/>
          </p:nvPr>
        </p:nvSpPr>
        <p:spPr>
          <a:xfrm>
            <a:off x="108560" y="719399"/>
            <a:ext cx="6727891" cy="5814886"/>
          </a:xfrm>
          <a:prstGeom prst="rect">
            <a:avLst/>
          </a:prstGeom>
        </p:spPr>
        <p:txBody>
          <a:bodyPr/>
          <a:lstStyle/>
          <a:p>
            <a:pPr marL="0" indent="0" defTabSz="397509">
              <a:lnSpc>
                <a:spcPct val="100000"/>
              </a:lnSpc>
              <a:spcBef>
                <a:spcPts val="0"/>
              </a:spcBef>
              <a:buSzTx/>
              <a:buNone/>
              <a:defRPr sz="14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marL="539750" indent="-539750" defTabSz="397509">
              <a:lnSpc>
                <a:spcPct val="100000"/>
              </a:lnSpc>
              <a:defRPr sz="39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People give to people they know/trust/care about</a:t>
            </a:r>
          </a:p>
          <a:p>
            <a:pPr marL="539750" indent="-539750" defTabSz="397509">
              <a:lnSpc>
                <a:spcPct val="100000"/>
              </a:lnSpc>
              <a:defRPr sz="39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People who gave before are likely to give again if they are satisfied with the outcome of their earlier gift</a:t>
            </a:r>
          </a:p>
          <a:p>
            <a:pPr marL="539750" indent="-539750" defTabSz="397509">
              <a:lnSpc>
                <a:spcPct val="100000"/>
              </a:lnSpc>
              <a:defRPr sz="3900">
                <a:latin typeface="Times Roman"/>
                <a:ea typeface="Times Roman"/>
                <a:cs typeface="Times Roman"/>
                <a:sym typeface="Times Roman"/>
              </a:defRPr>
            </a:pPr>
            <a:r>
              <a:t>Gifts are to be used and transparently accounted for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7356" y="1010729"/>
            <a:ext cx="2162181" cy="2926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17198" y="3987772"/>
            <a:ext cx="3479803" cy="23368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11891" y="1045382"/>
            <a:ext cx="2857503" cy="2857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